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7"/>
  </p:notesMasterIdLst>
  <p:sldIdLst>
    <p:sldId id="942" r:id="rId2"/>
    <p:sldId id="1066" r:id="rId3"/>
    <p:sldId id="256" r:id="rId4"/>
    <p:sldId id="729" r:id="rId5"/>
    <p:sldId id="868" r:id="rId6"/>
    <p:sldId id="876" r:id="rId7"/>
    <p:sldId id="871" r:id="rId8"/>
    <p:sldId id="872" r:id="rId9"/>
    <p:sldId id="258" r:id="rId10"/>
    <p:sldId id="260" r:id="rId11"/>
    <p:sldId id="838" r:id="rId12"/>
    <p:sldId id="261" r:id="rId13"/>
    <p:sldId id="262" r:id="rId14"/>
    <p:sldId id="265" r:id="rId15"/>
    <p:sldId id="269" r:id="rId16"/>
    <p:sldId id="823" r:id="rId17"/>
    <p:sldId id="266" r:id="rId18"/>
    <p:sldId id="287" r:id="rId19"/>
    <p:sldId id="267" r:id="rId20"/>
    <p:sldId id="268" r:id="rId21"/>
    <p:sldId id="289" r:id="rId22"/>
    <p:sldId id="290" r:id="rId23"/>
    <p:sldId id="291" r:id="rId24"/>
    <p:sldId id="293" r:id="rId25"/>
    <p:sldId id="821" r:id="rId26"/>
    <p:sldId id="694" r:id="rId27"/>
    <p:sldId id="294" r:id="rId28"/>
    <p:sldId id="1064" r:id="rId29"/>
    <p:sldId id="939" r:id="rId30"/>
    <p:sldId id="257" r:id="rId31"/>
    <p:sldId id="926" r:id="rId32"/>
    <p:sldId id="273" r:id="rId33"/>
    <p:sldId id="824" r:id="rId34"/>
    <p:sldId id="833" r:id="rId35"/>
    <p:sldId id="834" r:id="rId36"/>
    <p:sldId id="272" r:id="rId37"/>
    <p:sldId id="274" r:id="rId38"/>
    <p:sldId id="732" r:id="rId39"/>
    <p:sldId id="690" r:id="rId40"/>
    <p:sldId id="693" r:id="rId41"/>
    <p:sldId id="730" r:id="rId42"/>
    <p:sldId id="561" r:id="rId43"/>
    <p:sldId id="563" r:id="rId44"/>
    <p:sldId id="574" r:id="rId45"/>
    <p:sldId id="578" r:id="rId46"/>
    <p:sldId id="667" r:id="rId47"/>
    <p:sldId id="579" r:id="rId48"/>
    <p:sldId id="567" r:id="rId49"/>
    <p:sldId id="580" r:id="rId50"/>
    <p:sldId id="581" r:id="rId51"/>
    <p:sldId id="664" r:id="rId52"/>
    <p:sldId id="903" r:id="rId53"/>
    <p:sldId id="912" r:id="rId54"/>
    <p:sldId id="921" r:id="rId55"/>
    <p:sldId id="922" r:id="rId56"/>
    <p:sldId id="906" r:id="rId57"/>
    <p:sldId id="911" r:id="rId58"/>
    <p:sldId id="904" r:id="rId59"/>
    <p:sldId id="925" r:id="rId60"/>
    <p:sldId id="937" r:id="rId61"/>
    <p:sldId id="914" r:id="rId62"/>
    <p:sldId id="924" r:id="rId63"/>
    <p:sldId id="923" r:id="rId64"/>
    <p:sldId id="913" r:id="rId65"/>
    <p:sldId id="915" r:id="rId66"/>
    <p:sldId id="907" r:id="rId67"/>
    <p:sldId id="905" r:id="rId68"/>
    <p:sldId id="908" r:id="rId69"/>
    <p:sldId id="909" r:id="rId70"/>
    <p:sldId id="910" r:id="rId71"/>
    <p:sldId id="666" r:id="rId72"/>
    <p:sldId id="571" r:id="rId73"/>
    <p:sldId id="608" r:id="rId74"/>
    <p:sldId id="609" r:id="rId75"/>
    <p:sldId id="610" r:id="rId76"/>
    <p:sldId id="601" r:id="rId77"/>
    <p:sldId id="612" r:id="rId78"/>
    <p:sldId id="602" r:id="rId79"/>
    <p:sldId id="897" r:id="rId80"/>
    <p:sldId id="623" r:id="rId81"/>
    <p:sldId id="624" r:id="rId82"/>
    <p:sldId id="613" r:id="rId83"/>
    <p:sldId id="621" r:id="rId84"/>
    <p:sldId id="622" r:id="rId85"/>
    <p:sldId id="625" r:id="rId86"/>
    <p:sldId id="614" r:id="rId87"/>
    <p:sldId id="597" r:id="rId88"/>
    <p:sldId id="615" r:id="rId89"/>
    <p:sldId id="596" r:id="rId90"/>
    <p:sldId id="603" r:id="rId91"/>
    <p:sldId id="604" r:id="rId92"/>
    <p:sldId id="606" r:id="rId93"/>
    <p:sldId id="607" r:id="rId94"/>
    <p:sldId id="627" r:id="rId95"/>
    <p:sldId id="678" r:id="rId96"/>
    <p:sldId id="640" r:id="rId97"/>
    <p:sldId id="663" r:id="rId98"/>
    <p:sldId id="670" r:id="rId99"/>
    <p:sldId id="669" r:id="rId100"/>
    <p:sldId id="671" r:id="rId101"/>
    <p:sldId id="672" r:id="rId102"/>
    <p:sldId id="673" r:id="rId103"/>
    <p:sldId id="674" r:id="rId104"/>
    <p:sldId id="783" r:id="rId105"/>
    <p:sldId id="731" r:id="rId106"/>
    <p:sldId id="557" r:id="rId107"/>
    <p:sldId id="465" r:id="rId108"/>
    <p:sldId id="634" r:id="rId109"/>
    <p:sldId id="1067" r:id="rId110"/>
    <p:sldId id="722" r:id="rId111"/>
    <p:sldId id="723" r:id="rId112"/>
    <p:sldId id="641" r:id="rId113"/>
    <p:sldId id="645" r:id="rId114"/>
    <p:sldId id="724" r:id="rId115"/>
    <p:sldId id="635" r:id="rId116"/>
    <p:sldId id="636" r:id="rId117"/>
    <p:sldId id="696" r:id="rId118"/>
    <p:sldId id="698" r:id="rId119"/>
    <p:sldId id="699" r:id="rId120"/>
    <p:sldId id="658" r:id="rId121"/>
    <p:sldId id="659" r:id="rId122"/>
    <p:sldId id="700" r:id="rId123"/>
    <p:sldId id="662" r:id="rId124"/>
    <p:sldId id="726" r:id="rId125"/>
    <p:sldId id="727" r:id="rId126"/>
    <p:sldId id="894" r:id="rId127"/>
    <p:sldId id="896" r:id="rId128"/>
    <p:sldId id="728" r:id="rId129"/>
    <p:sldId id="706" r:id="rId130"/>
    <p:sldId id="827" r:id="rId131"/>
    <p:sldId id="828" r:id="rId132"/>
    <p:sldId id="836" r:id="rId133"/>
    <p:sldId id="837" r:id="rId134"/>
    <p:sldId id="832" r:id="rId135"/>
    <p:sldId id="822" r:id="rId136"/>
    <p:sldId id="515" r:id="rId137"/>
    <p:sldId id="516" r:id="rId138"/>
    <p:sldId id="517" r:id="rId139"/>
    <p:sldId id="518" r:id="rId140"/>
    <p:sldId id="880" r:id="rId141"/>
    <p:sldId id="556" r:id="rId142"/>
    <p:sldId id="502" r:id="rId143"/>
    <p:sldId id="503" r:id="rId144"/>
    <p:sldId id="504" r:id="rId145"/>
    <p:sldId id="505" r:id="rId146"/>
    <p:sldId id="506" r:id="rId147"/>
    <p:sldId id="494" r:id="rId148"/>
    <p:sldId id="507" r:id="rId149"/>
    <p:sldId id="508" r:id="rId150"/>
    <p:sldId id="510" r:id="rId151"/>
    <p:sldId id="509" r:id="rId152"/>
    <p:sldId id="485" r:id="rId153"/>
    <p:sldId id="486" r:id="rId154"/>
    <p:sldId id="875" r:id="rId155"/>
    <p:sldId id="877" r:id="rId156"/>
    <p:sldId id="879" r:id="rId157"/>
    <p:sldId id="878" r:id="rId158"/>
    <p:sldId id="734" r:id="rId159"/>
    <p:sldId id="841" r:id="rId160"/>
    <p:sldId id="735" r:id="rId161"/>
    <p:sldId id="570" r:id="rId162"/>
    <p:sldId id="736" r:id="rId163"/>
    <p:sldId id="737" r:id="rId164"/>
    <p:sldId id="738" r:id="rId165"/>
    <p:sldId id="739" r:id="rId166"/>
    <p:sldId id="573" r:id="rId167"/>
    <p:sldId id="740" r:id="rId168"/>
    <p:sldId id="741" r:id="rId169"/>
    <p:sldId id="742" r:id="rId170"/>
    <p:sldId id="743" r:id="rId171"/>
    <p:sldId id="744" r:id="rId172"/>
    <p:sldId id="957" r:id="rId173"/>
    <p:sldId id="958" r:id="rId174"/>
    <p:sldId id="959" r:id="rId175"/>
    <p:sldId id="960" r:id="rId176"/>
    <p:sldId id="961" r:id="rId177"/>
    <p:sldId id="1070" r:id="rId178"/>
    <p:sldId id="286" r:id="rId179"/>
    <p:sldId id="963" r:id="rId180"/>
    <p:sldId id="749" r:id="rId181"/>
    <p:sldId id="829" r:id="rId182"/>
    <p:sldId id="853" r:id="rId183"/>
    <p:sldId id="928" r:id="rId184"/>
    <p:sldId id="930" r:id="rId185"/>
    <p:sldId id="935" r:id="rId186"/>
    <p:sldId id="931" r:id="rId187"/>
    <p:sldId id="932" r:id="rId188"/>
    <p:sldId id="830" r:id="rId189"/>
    <p:sldId id="854" r:id="rId190"/>
    <p:sldId id="750" r:id="rId191"/>
    <p:sldId id="577" r:id="rId192"/>
    <p:sldId id="751" r:id="rId193"/>
    <p:sldId id="585" r:id="rId194"/>
    <p:sldId id="753" r:id="rId195"/>
    <p:sldId id="755" r:id="rId196"/>
    <p:sldId id="757" r:id="rId197"/>
    <p:sldId id="758" r:id="rId198"/>
    <p:sldId id="759" r:id="rId199"/>
    <p:sldId id="873" r:id="rId200"/>
    <p:sldId id="760" r:id="rId201"/>
    <p:sldId id="761" r:id="rId202"/>
    <p:sldId id="712" r:id="rId203"/>
    <p:sldId id="762" r:id="rId204"/>
    <p:sldId id="710" r:id="rId205"/>
    <p:sldId id="763" r:id="rId206"/>
    <p:sldId id="764" r:id="rId207"/>
    <p:sldId id="711" r:id="rId208"/>
    <p:sldId id="766" r:id="rId209"/>
    <p:sldId id="767" r:id="rId210"/>
    <p:sldId id="768" r:id="rId211"/>
    <p:sldId id="769" r:id="rId212"/>
    <p:sldId id="770" r:id="rId213"/>
    <p:sldId id="771" r:id="rId214"/>
    <p:sldId id="772" r:id="rId215"/>
    <p:sldId id="639" r:id="rId216"/>
    <p:sldId id="773" r:id="rId217"/>
    <p:sldId id="774" r:id="rId218"/>
    <p:sldId id="642" r:id="rId219"/>
    <p:sldId id="643" r:id="rId220"/>
    <p:sldId id="649" r:id="rId221"/>
    <p:sldId id="644" r:id="rId222"/>
    <p:sldId id="775" r:id="rId223"/>
    <p:sldId id="650" r:id="rId224"/>
    <p:sldId id="776" r:id="rId225"/>
    <p:sldId id="778" r:id="rId226"/>
    <p:sldId id="779" r:id="rId227"/>
    <p:sldId id="780" r:id="rId228"/>
    <p:sldId id="781" r:id="rId229"/>
    <p:sldId id="782" r:id="rId230"/>
    <p:sldId id="835" r:id="rId231"/>
    <p:sldId id="296" r:id="rId232"/>
    <p:sldId id="784" r:id="rId233"/>
    <p:sldId id="785" r:id="rId234"/>
    <p:sldId id="788" r:id="rId235"/>
    <p:sldId id="789" r:id="rId236"/>
    <p:sldId id="790" r:id="rId237"/>
    <p:sldId id="791" r:id="rId238"/>
    <p:sldId id="794" r:id="rId239"/>
    <p:sldId id="795" r:id="rId240"/>
    <p:sldId id="279" r:id="rId241"/>
    <p:sldId id="800" r:id="rId242"/>
    <p:sldId id="280" r:id="rId243"/>
    <p:sldId id="283" r:id="rId244"/>
    <p:sldId id="802" r:id="rId245"/>
    <p:sldId id="803" r:id="rId246"/>
    <p:sldId id="804" r:id="rId247"/>
    <p:sldId id="805" r:id="rId248"/>
    <p:sldId id="713" r:id="rId249"/>
    <p:sldId id="806" r:id="rId250"/>
    <p:sldId id="807" r:id="rId251"/>
    <p:sldId id="808" r:id="rId252"/>
    <p:sldId id="809" r:id="rId253"/>
    <p:sldId id="295" r:id="rId254"/>
    <p:sldId id="810" r:id="rId255"/>
    <p:sldId id="811" r:id="rId256"/>
    <p:sldId id="812" r:id="rId257"/>
    <p:sldId id="813" r:id="rId258"/>
    <p:sldId id="818" r:id="rId259"/>
    <p:sldId id="819" r:id="rId260"/>
    <p:sldId id="714" r:id="rId261"/>
    <p:sldId id="715" r:id="rId262"/>
    <p:sldId id="716" r:id="rId263"/>
    <p:sldId id="717" r:id="rId264"/>
    <p:sldId id="718" r:id="rId265"/>
    <p:sldId id="719" r:id="rId266"/>
    <p:sldId id="720" r:id="rId267"/>
    <p:sldId id="721" r:id="rId268"/>
    <p:sldId id="820" r:id="rId269"/>
    <p:sldId id="702" r:id="rId270"/>
    <p:sldId id="842" r:id="rId271"/>
    <p:sldId id="825" r:id="rId272"/>
    <p:sldId id="843" r:id="rId273"/>
    <p:sldId id="845" r:id="rId274"/>
    <p:sldId id="847" r:id="rId275"/>
    <p:sldId id="846" r:id="rId276"/>
    <p:sldId id="852" r:id="rId277"/>
    <p:sldId id="844" r:id="rId278"/>
    <p:sldId id="850" r:id="rId279"/>
    <p:sldId id="851" r:id="rId280"/>
    <p:sldId id="849" r:id="rId281"/>
    <p:sldId id="848" r:id="rId282"/>
    <p:sldId id="867" r:id="rId283"/>
    <p:sldId id="855" r:id="rId284"/>
    <p:sldId id="856" r:id="rId285"/>
    <p:sldId id="857" r:id="rId286"/>
    <p:sldId id="858" r:id="rId287"/>
    <p:sldId id="859" r:id="rId288"/>
    <p:sldId id="860" r:id="rId289"/>
    <p:sldId id="861" r:id="rId290"/>
    <p:sldId id="676" r:id="rId291"/>
    <p:sldId id="677" r:id="rId292"/>
    <p:sldId id="862" r:id="rId293"/>
    <p:sldId id="863" r:id="rId294"/>
    <p:sldId id="276" r:id="rId295"/>
    <p:sldId id="864" r:id="rId296"/>
    <p:sldId id="890" r:id="rId297"/>
    <p:sldId id="895" r:id="rId298"/>
    <p:sldId id="886" r:id="rId299"/>
    <p:sldId id="892" r:id="rId300"/>
    <p:sldId id="292" r:id="rId301"/>
    <p:sldId id="888" r:id="rId302"/>
    <p:sldId id="889" r:id="rId303"/>
    <p:sldId id="891" r:id="rId304"/>
    <p:sldId id="893" r:id="rId305"/>
    <p:sldId id="943" r:id="rId306"/>
  </p:sldIdLst>
  <p:sldSz cx="12192000" cy="6858000"/>
  <p:notesSz cx="6858000" cy="9144000"/>
  <p:custDataLst>
    <p:tags r:id="rId308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A6DC"/>
    <a:srgbClr val="4B0092"/>
    <a:srgbClr val="5D3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216D6F-50AF-43FC-A5C1-313F4BBE3274}" v="20" dt="2024-08-13T19:55:16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0" autoAdjust="0"/>
    <p:restoredTop sz="80376" autoAdjust="0"/>
  </p:normalViewPr>
  <p:slideViewPr>
    <p:cSldViewPr snapToGrid="0" showGuides="1">
      <p:cViewPr varScale="1">
        <p:scale>
          <a:sx n="85" d="100"/>
          <a:sy n="85" d="100"/>
        </p:scale>
        <p:origin x="1614" y="11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notesMaster" Target="notesMasters/notesMaster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tags" Target="tags/tag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tableStyles" Target="tableStyle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D3759A-F4F9-4C4D-950D-DB5E30E420D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B17BE585-7723-414E-89C7-04E27C2FEAC1}">
      <dgm:prSet phldrT="[Text]"/>
      <dgm:spPr/>
      <dgm:t>
        <a:bodyPr/>
        <a:lstStyle/>
        <a:p>
          <a:r>
            <a:rPr lang="en-GB"/>
            <a:t>Year</a:t>
          </a:r>
        </a:p>
      </dgm:t>
    </dgm:pt>
    <dgm:pt modelId="{C55150CA-8636-49E0-BD66-86860F24EBD9}" type="parTrans" cxnId="{D1DB3406-78F1-4CF9-B8EE-A6965E313C95}">
      <dgm:prSet/>
      <dgm:spPr/>
      <dgm:t>
        <a:bodyPr/>
        <a:lstStyle/>
        <a:p>
          <a:endParaRPr lang="en-GB"/>
        </a:p>
      </dgm:t>
    </dgm:pt>
    <dgm:pt modelId="{7E84E19B-F3A8-4FF4-A68B-2FCBA754FF15}" type="sibTrans" cxnId="{D1DB3406-78F1-4CF9-B8EE-A6965E313C95}">
      <dgm:prSet/>
      <dgm:spPr/>
      <dgm:t>
        <a:bodyPr/>
        <a:lstStyle/>
        <a:p>
          <a:endParaRPr lang="en-GB"/>
        </a:p>
      </dgm:t>
    </dgm:pt>
    <dgm:pt modelId="{DDF23202-86B7-4DE9-B7D1-DD4141FE249C}">
      <dgm:prSet phldrT="[Text]"/>
      <dgm:spPr/>
      <dgm:t>
        <a:bodyPr/>
        <a:lstStyle/>
        <a:p>
          <a:r>
            <a:rPr lang="en-GB"/>
            <a:t>Month</a:t>
          </a:r>
        </a:p>
      </dgm:t>
    </dgm:pt>
    <dgm:pt modelId="{4C90B435-EDBB-4FD6-929B-D3A475D32CF1}" type="parTrans" cxnId="{34AD5BF8-EA90-4AD5-B098-4F595594D770}">
      <dgm:prSet/>
      <dgm:spPr/>
      <dgm:t>
        <a:bodyPr/>
        <a:lstStyle/>
        <a:p>
          <a:endParaRPr lang="en-GB"/>
        </a:p>
      </dgm:t>
    </dgm:pt>
    <dgm:pt modelId="{6E5B1F69-03F7-4A40-823D-D042F1F8B310}" type="sibTrans" cxnId="{34AD5BF8-EA90-4AD5-B098-4F595594D770}">
      <dgm:prSet/>
      <dgm:spPr/>
      <dgm:t>
        <a:bodyPr/>
        <a:lstStyle/>
        <a:p>
          <a:endParaRPr lang="en-GB"/>
        </a:p>
      </dgm:t>
    </dgm:pt>
    <dgm:pt modelId="{42127B06-8D7A-48D6-9CD5-D7FDE3B7ECDA}">
      <dgm:prSet phldrT="[Text]"/>
      <dgm:spPr/>
      <dgm:t>
        <a:bodyPr/>
        <a:lstStyle/>
        <a:p>
          <a:r>
            <a:rPr lang="en-GB"/>
            <a:t>Day</a:t>
          </a:r>
        </a:p>
      </dgm:t>
    </dgm:pt>
    <dgm:pt modelId="{F4C4FFB7-0E4B-4D76-8EA9-74C20E93FAA8}" type="parTrans" cxnId="{E9D6FB6B-B86A-43AE-960F-23492987F210}">
      <dgm:prSet/>
      <dgm:spPr/>
      <dgm:t>
        <a:bodyPr/>
        <a:lstStyle/>
        <a:p>
          <a:endParaRPr lang="en-GB"/>
        </a:p>
      </dgm:t>
    </dgm:pt>
    <dgm:pt modelId="{FA09B063-4588-4FCB-A922-9FE4C2BD1C24}" type="sibTrans" cxnId="{E9D6FB6B-B86A-43AE-960F-23492987F210}">
      <dgm:prSet/>
      <dgm:spPr/>
      <dgm:t>
        <a:bodyPr/>
        <a:lstStyle/>
        <a:p>
          <a:endParaRPr lang="en-GB"/>
        </a:p>
      </dgm:t>
    </dgm:pt>
    <dgm:pt modelId="{816DBAEC-96EF-49E9-819C-5D08903357E9}" type="pres">
      <dgm:prSet presAssocID="{5AD3759A-F4F9-4C4D-950D-DB5E30E420D5}" presName="Name0" presStyleCnt="0">
        <dgm:presLayoutVars>
          <dgm:dir/>
          <dgm:animLvl val="lvl"/>
          <dgm:resizeHandles val="exact"/>
        </dgm:presLayoutVars>
      </dgm:prSet>
      <dgm:spPr/>
    </dgm:pt>
    <dgm:pt modelId="{8D41CC85-3CEF-4D7A-B7D9-E544F21804C6}" type="pres">
      <dgm:prSet presAssocID="{B17BE585-7723-414E-89C7-04E27C2FEAC1}" presName="Name8" presStyleCnt="0"/>
      <dgm:spPr/>
    </dgm:pt>
    <dgm:pt modelId="{F1561BBA-6293-4330-AAA8-7D05D6E44853}" type="pres">
      <dgm:prSet presAssocID="{B17BE585-7723-414E-89C7-04E27C2FEAC1}" presName="level" presStyleLbl="node1" presStyleIdx="0" presStyleCnt="3">
        <dgm:presLayoutVars>
          <dgm:chMax val="1"/>
          <dgm:bulletEnabled val="1"/>
        </dgm:presLayoutVars>
      </dgm:prSet>
      <dgm:spPr/>
    </dgm:pt>
    <dgm:pt modelId="{8449F107-7B54-4A95-ACEB-A9A8A369E92B}" type="pres">
      <dgm:prSet presAssocID="{B17BE585-7723-414E-89C7-04E27C2FEAC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A94091A-1DC4-4A93-A84B-C5A99C2BA400}" type="pres">
      <dgm:prSet presAssocID="{DDF23202-86B7-4DE9-B7D1-DD4141FE249C}" presName="Name8" presStyleCnt="0"/>
      <dgm:spPr/>
    </dgm:pt>
    <dgm:pt modelId="{3CF55C90-711E-431B-A24B-35B35FE723E0}" type="pres">
      <dgm:prSet presAssocID="{DDF23202-86B7-4DE9-B7D1-DD4141FE249C}" presName="level" presStyleLbl="node1" presStyleIdx="1" presStyleCnt="3" custLinFactNeighborX="0" custLinFactNeighborY="0">
        <dgm:presLayoutVars>
          <dgm:chMax val="1"/>
          <dgm:bulletEnabled val="1"/>
        </dgm:presLayoutVars>
      </dgm:prSet>
      <dgm:spPr/>
    </dgm:pt>
    <dgm:pt modelId="{E2242F46-8B21-45C2-9698-CEDF63AD2628}" type="pres">
      <dgm:prSet presAssocID="{DDF23202-86B7-4DE9-B7D1-DD4141FE249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46F67A-CFE0-49F5-87F8-F95EACFD9625}" type="pres">
      <dgm:prSet presAssocID="{42127B06-8D7A-48D6-9CD5-D7FDE3B7ECDA}" presName="Name8" presStyleCnt="0"/>
      <dgm:spPr/>
    </dgm:pt>
    <dgm:pt modelId="{74125702-E457-4922-92E8-89DC3F0C718D}" type="pres">
      <dgm:prSet presAssocID="{42127B06-8D7A-48D6-9CD5-D7FDE3B7ECDA}" presName="level" presStyleLbl="node1" presStyleIdx="2" presStyleCnt="3">
        <dgm:presLayoutVars>
          <dgm:chMax val="1"/>
          <dgm:bulletEnabled val="1"/>
        </dgm:presLayoutVars>
      </dgm:prSet>
      <dgm:spPr/>
    </dgm:pt>
    <dgm:pt modelId="{4FA58D0C-91E7-423E-8BDD-8D2767F2CC1D}" type="pres">
      <dgm:prSet presAssocID="{42127B06-8D7A-48D6-9CD5-D7FDE3B7ECD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1DB3406-78F1-4CF9-B8EE-A6965E313C95}" srcId="{5AD3759A-F4F9-4C4D-950D-DB5E30E420D5}" destId="{B17BE585-7723-414E-89C7-04E27C2FEAC1}" srcOrd="0" destOrd="0" parTransId="{C55150CA-8636-49E0-BD66-86860F24EBD9}" sibTransId="{7E84E19B-F3A8-4FF4-A68B-2FCBA754FF15}"/>
    <dgm:cxn modelId="{7DC5E821-679C-4D9B-9932-5E58AAD20C54}" type="presOf" srcId="{B17BE585-7723-414E-89C7-04E27C2FEAC1}" destId="{8449F107-7B54-4A95-ACEB-A9A8A369E92B}" srcOrd="1" destOrd="0" presId="urn:microsoft.com/office/officeart/2005/8/layout/pyramid1"/>
    <dgm:cxn modelId="{E9D6FB6B-B86A-43AE-960F-23492987F210}" srcId="{5AD3759A-F4F9-4C4D-950D-DB5E30E420D5}" destId="{42127B06-8D7A-48D6-9CD5-D7FDE3B7ECDA}" srcOrd="2" destOrd="0" parTransId="{F4C4FFB7-0E4B-4D76-8EA9-74C20E93FAA8}" sibTransId="{FA09B063-4588-4FCB-A922-9FE4C2BD1C24}"/>
    <dgm:cxn modelId="{75C0CB51-50AD-4CEC-BAC1-EADAB9B03B02}" type="presOf" srcId="{42127B06-8D7A-48D6-9CD5-D7FDE3B7ECDA}" destId="{4FA58D0C-91E7-423E-8BDD-8D2767F2CC1D}" srcOrd="1" destOrd="0" presId="urn:microsoft.com/office/officeart/2005/8/layout/pyramid1"/>
    <dgm:cxn modelId="{9763D5A0-9C5F-4896-8FF7-41008F104DBC}" type="presOf" srcId="{DDF23202-86B7-4DE9-B7D1-DD4141FE249C}" destId="{E2242F46-8B21-45C2-9698-CEDF63AD2628}" srcOrd="1" destOrd="0" presId="urn:microsoft.com/office/officeart/2005/8/layout/pyramid1"/>
    <dgm:cxn modelId="{0CD29FB2-53F8-48F8-BCA0-8AD6AFC8E41C}" type="presOf" srcId="{42127B06-8D7A-48D6-9CD5-D7FDE3B7ECDA}" destId="{74125702-E457-4922-92E8-89DC3F0C718D}" srcOrd="0" destOrd="0" presId="urn:microsoft.com/office/officeart/2005/8/layout/pyramid1"/>
    <dgm:cxn modelId="{4AE7B2C3-B805-4D74-90FD-9AD961AC9AC1}" type="presOf" srcId="{5AD3759A-F4F9-4C4D-950D-DB5E30E420D5}" destId="{816DBAEC-96EF-49E9-819C-5D08903357E9}" srcOrd="0" destOrd="0" presId="urn:microsoft.com/office/officeart/2005/8/layout/pyramid1"/>
    <dgm:cxn modelId="{5D5332F4-08E0-4D9B-9AD2-3E389F1AAA18}" type="presOf" srcId="{B17BE585-7723-414E-89C7-04E27C2FEAC1}" destId="{F1561BBA-6293-4330-AAA8-7D05D6E44853}" srcOrd="0" destOrd="0" presId="urn:microsoft.com/office/officeart/2005/8/layout/pyramid1"/>
    <dgm:cxn modelId="{34AD5BF8-EA90-4AD5-B098-4F595594D770}" srcId="{5AD3759A-F4F9-4C4D-950D-DB5E30E420D5}" destId="{DDF23202-86B7-4DE9-B7D1-DD4141FE249C}" srcOrd="1" destOrd="0" parTransId="{4C90B435-EDBB-4FD6-929B-D3A475D32CF1}" sibTransId="{6E5B1F69-03F7-4A40-823D-D042F1F8B310}"/>
    <dgm:cxn modelId="{70B47EFD-B81D-48EF-90F4-4875D7684F6C}" type="presOf" srcId="{DDF23202-86B7-4DE9-B7D1-DD4141FE249C}" destId="{3CF55C90-711E-431B-A24B-35B35FE723E0}" srcOrd="0" destOrd="0" presId="urn:microsoft.com/office/officeart/2005/8/layout/pyramid1"/>
    <dgm:cxn modelId="{D23C0256-95C4-424F-9C4E-84D4C5F734CC}" type="presParOf" srcId="{816DBAEC-96EF-49E9-819C-5D08903357E9}" destId="{8D41CC85-3CEF-4D7A-B7D9-E544F21804C6}" srcOrd="0" destOrd="0" presId="urn:microsoft.com/office/officeart/2005/8/layout/pyramid1"/>
    <dgm:cxn modelId="{7FB4BB30-DFB3-41D9-8923-E0552CD5D7E8}" type="presParOf" srcId="{8D41CC85-3CEF-4D7A-B7D9-E544F21804C6}" destId="{F1561BBA-6293-4330-AAA8-7D05D6E44853}" srcOrd="0" destOrd="0" presId="urn:microsoft.com/office/officeart/2005/8/layout/pyramid1"/>
    <dgm:cxn modelId="{13097C14-995B-4C31-8439-9DEE28F2863F}" type="presParOf" srcId="{8D41CC85-3CEF-4D7A-B7D9-E544F21804C6}" destId="{8449F107-7B54-4A95-ACEB-A9A8A369E92B}" srcOrd="1" destOrd="0" presId="urn:microsoft.com/office/officeart/2005/8/layout/pyramid1"/>
    <dgm:cxn modelId="{54C2A4AD-B5C3-440E-9226-5363CB4767C7}" type="presParOf" srcId="{816DBAEC-96EF-49E9-819C-5D08903357E9}" destId="{6A94091A-1DC4-4A93-A84B-C5A99C2BA400}" srcOrd="1" destOrd="0" presId="urn:microsoft.com/office/officeart/2005/8/layout/pyramid1"/>
    <dgm:cxn modelId="{051CBAE1-E12A-4E94-AA04-DA4A2491D535}" type="presParOf" srcId="{6A94091A-1DC4-4A93-A84B-C5A99C2BA400}" destId="{3CF55C90-711E-431B-A24B-35B35FE723E0}" srcOrd="0" destOrd="0" presId="urn:microsoft.com/office/officeart/2005/8/layout/pyramid1"/>
    <dgm:cxn modelId="{9E81F3FE-F51B-4313-B621-20625B24865B}" type="presParOf" srcId="{6A94091A-1DC4-4A93-A84B-C5A99C2BA400}" destId="{E2242F46-8B21-45C2-9698-CEDF63AD2628}" srcOrd="1" destOrd="0" presId="urn:microsoft.com/office/officeart/2005/8/layout/pyramid1"/>
    <dgm:cxn modelId="{B3A4A347-771A-4C0E-B135-F400FE8FC811}" type="presParOf" srcId="{816DBAEC-96EF-49E9-819C-5D08903357E9}" destId="{1446F67A-CFE0-49F5-87F8-F95EACFD9625}" srcOrd="2" destOrd="0" presId="urn:microsoft.com/office/officeart/2005/8/layout/pyramid1"/>
    <dgm:cxn modelId="{B47E6CFB-351F-4955-8D91-69B76E8DF1CF}" type="presParOf" srcId="{1446F67A-CFE0-49F5-87F8-F95EACFD9625}" destId="{74125702-E457-4922-92E8-89DC3F0C718D}" srcOrd="0" destOrd="0" presId="urn:microsoft.com/office/officeart/2005/8/layout/pyramid1"/>
    <dgm:cxn modelId="{8A13E1ED-5553-423C-8D2C-E77829DEBDDC}" type="presParOf" srcId="{1446F67A-CFE0-49F5-87F8-F95EACFD9625}" destId="{4FA58D0C-91E7-423E-8BDD-8D2767F2CC1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61BBA-6293-4330-AAA8-7D05D6E44853}">
      <dsp:nvSpPr>
        <dsp:cNvPr id="0" name=""/>
        <dsp:cNvSpPr/>
      </dsp:nvSpPr>
      <dsp:spPr>
        <a:xfrm>
          <a:off x="4064000" y="0"/>
          <a:ext cx="4064000" cy="1771226"/>
        </a:xfrm>
        <a:prstGeom prst="trapezoid">
          <a:avLst>
            <a:gd name="adj" fmla="val 1147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Year</a:t>
          </a:r>
        </a:p>
      </dsp:txBody>
      <dsp:txXfrm>
        <a:off x="4064000" y="0"/>
        <a:ext cx="4064000" cy="1771226"/>
      </dsp:txXfrm>
    </dsp:sp>
    <dsp:sp modelId="{3CF55C90-711E-431B-A24B-35B35FE723E0}">
      <dsp:nvSpPr>
        <dsp:cNvPr id="0" name=""/>
        <dsp:cNvSpPr/>
      </dsp:nvSpPr>
      <dsp:spPr>
        <a:xfrm>
          <a:off x="2032000" y="1771226"/>
          <a:ext cx="8128000" cy="1771226"/>
        </a:xfrm>
        <a:prstGeom prst="trapezoid">
          <a:avLst>
            <a:gd name="adj" fmla="val 1147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Month</a:t>
          </a:r>
        </a:p>
      </dsp:txBody>
      <dsp:txXfrm>
        <a:off x="3454400" y="1771226"/>
        <a:ext cx="5283200" cy="1771226"/>
      </dsp:txXfrm>
    </dsp:sp>
    <dsp:sp modelId="{74125702-E457-4922-92E8-89DC3F0C718D}">
      <dsp:nvSpPr>
        <dsp:cNvPr id="0" name=""/>
        <dsp:cNvSpPr/>
      </dsp:nvSpPr>
      <dsp:spPr>
        <a:xfrm>
          <a:off x="0" y="3542453"/>
          <a:ext cx="12192000" cy="1771226"/>
        </a:xfrm>
        <a:prstGeom prst="trapezoid">
          <a:avLst>
            <a:gd name="adj" fmla="val 1147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Day</a:t>
          </a:r>
        </a:p>
      </dsp:txBody>
      <dsp:txXfrm>
        <a:off x="2133599" y="3542453"/>
        <a:ext cx="7924800" cy="1771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7F4D8-B30A-4ECE-B257-1878967541E6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6A2BF-5B4F-45EF-B019-9AB4F85429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93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woman-leaning-on-brown-wall-1399016/?utm_content=attributionCopyText&amp;utm_medium=referral&amp;utm_source=pexels" TargetMode="External"/><Relationship Id="rId3" Type="http://schemas.openxmlformats.org/officeDocument/2006/relationships/hyperlink" Target="https://www.pexels.com/@italo-melo-881954?utm_content=attributionCopyText&amp;utm_medium=referral&amp;utm_source=pexels" TargetMode="External"/><Relationship Id="rId7" Type="http://schemas.openxmlformats.org/officeDocument/2006/relationships/hyperlink" Target="https://www.pexels.com/@samrana3003?utm_content=attributionCopyText&amp;utm_medium=referral&amp;utm_source=pexels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ortrait-photo-of-man-in-white-crew-neck-t-shirt-with-assorted-hand-tools-in-background-1139743/?utm_content=attributionCopyText&amp;utm_medium=referral&amp;utm_source=pexels" TargetMode="External"/><Relationship Id="rId5" Type="http://schemas.openxmlformats.org/officeDocument/2006/relationships/hyperlink" Target="https://www.pexels.com/@juanpphotoandvideo?utm_content=attributionCopyText&amp;utm_medium=referral&amp;utm_source=pexels" TargetMode="External"/><Relationship Id="rId10" Type="http://schemas.openxmlformats.org/officeDocument/2006/relationships/hyperlink" Target="https://www.pexels.com/photo/woman-wearing-blue-shawl-lapel-suit-jacket-1036622/?utm_content=attributionCopyText&amp;utm_medium=referral&amp;utm_source=pexels" TargetMode="External"/><Relationship Id="rId4" Type="http://schemas.openxmlformats.org/officeDocument/2006/relationships/hyperlink" Target="https://www.pexels.com/photo/man-wearing-blue-crew-neck-t-shirt-2379005/?utm_content=attributionCopyText&amp;utm_medium=referral&amp;utm_source=pexels" TargetMode="External"/><Relationship Id="rId9" Type="http://schemas.openxmlformats.org/officeDocument/2006/relationships/hyperlink" Target="https://www.pexels.com/@moose-photos-170195?utm_content=attributionCopyText&amp;utm_medium=referral&amp;utm_source=pexels" TargetMode="Externa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kabofoods?utm_source=unsplash&amp;utm_medium=referral&amp;utm_content=creditCopyText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og-food?utm_source=unsplash&amp;utm_medium=referral&amp;utm_content=creditCopyText" TargetMode="Externa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hinehasadams?utm_source=unsplash&amp;utm_medium=referral&amp;utm_content=creditCopyText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ke?utm_source=unsplash&amp;utm_medium=referral&amp;utm_content=creditCopyText" TargetMode="Externa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baumi?utm_source=unsplash&amp;utm_medium=referral&amp;utm_content=creditCopyText" TargetMode="External"/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uter-code?utm_source=unsplash&amp;utm_medium=referral&amp;utm_content=creditCopyText" TargetMode="Externa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rop-woman-counting-money-at-modern-office-table-4475524/?utm_content=attributionCopyText&amp;utm_medium=referral&amp;utm_source=pexels" TargetMode="Externa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stief?utm_source=unsplash&amp;utm_medium=referral&amp;utm_content=creditCopyText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untain?utm_source=unsplash&amp;utm_medium=referral&amp;utm_content=creditCopyText" TargetMode="Externa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ensterschmidinger?utm_source=unsplash&amp;utm_medium=referral&amp;utm_content=creditCopyText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ouse-survey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usan_wilkinson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ooks?utm_source=unsplash&amp;utm_medium=referral&amp;utm_content=creditCopyText" TargetMode="Externa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at?utm_source=unsplash&amp;utm_medium=referral&amp;utm_content=creditCopyText" TargetMode="Externa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trikutam?utm_source=unsplash&amp;utm_medium=referral&amp;utm_content=creditCopyText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tiennescamera?utm_source=unsplash&amp;utm_medium=referral&amp;utm_content=creditCopyText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dd_diemer?utm_source=unsplash&amp;utm_medium=referral&amp;utm_content=creditCopyText" TargetMode="External"/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tiennescamera?utm_source=unsplash&amp;utm_medium=referral&amp;utm_content=creditCopyText" TargetMode="External"/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rideacademy?utm_source=unsplash&amp;utm_medium=referral&amp;utm_content=creditCopyText" TargetMode="External"/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arning?utm_source=unsplash&amp;utm_medium=referral&amp;utm_content=creditCopyText" TargetMode="Externa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unttim?utm_source=unsplash&amp;utm_medium=referral&amp;utm_content=creditCopyText" TargetMode="External"/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ress?utm_source=unsplash&amp;utm_medium=referral&amp;utm_content=creditCopyText" TargetMode="Externa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ibertoarias?utm_source=unsplash&amp;utm_medium=referral&amp;utm_content=creditCopyText" TargetMode="External"/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am?utm_source=unsplash&amp;utm_medium=referral&amp;utm_content=creditCopyText" TargetMode="Externa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rrisonbroadbent?utm_source=unsplash&amp;utm_medium=referral&amp;utm_content=creditCopyText" TargetMode="External"/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uter-ram?utm_source=unsplash&amp;utm_medium=referral&amp;utm_content=creditCopyText" TargetMode="Externa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bohed?utm_content=attributionCopyText&amp;utm_medium=referral&amp;utm_source=pexels" TargetMode="External"/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black-internal-hdd-on-black-surface-117729/?utm_content=attributionCopyText&amp;utm_medium=referral&amp;utm_source=pexels" TargetMode="Externa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r_t55?utm_source=unsplash&amp;utm_medium=referral&amp;utm_content=creditCopyText" TargetMode="External"/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ree?utm_source=unsplash&amp;utm_medium=referral&amp;utm_content=creditCopyText" TargetMode="Externa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robert-nagy-512974?utm_content=attributionCopyText&amp;utm_medium=referral&amp;utm_source=pexels" TargetMode="External"/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uzzled-gamer-in-illuminated-room-3930070/?utm_content=attributionCopyText&amp;utm_medium=referral&amp;utm_source=pexels" TargetMode="Externa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tulchoudharya9?utm_content=attributionCopyText&amp;utm_medium=referral&amp;utm_source=pexels" TargetMode="External"/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hite-and-blue-crew-neck-t-shirt-2868257/?utm_content=attributionCopyText&amp;utm_medium=referral&amp;utm_source=pexels" TargetMode="Externa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source=unsplash&amp;utm_medium=referral&amp;utm_content=creditCopyText" TargetMode="External"/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pinion?utm_source=unsplash&amp;utm_medium=referral&amp;utm_content=creditCopyText" TargetMode="Externa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keshi2?utm_source=unsplash&amp;utm_medium=referral&amp;utm_content=creditCopyText" TargetMode="External"/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guyendhn?utm_source=unsplash&amp;utm_medium=referral&amp;utm_content=creditCopyText" TargetMode="External"/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source=unsplash&amp;utm_medium=referral&amp;utm_content=creditCopyText" TargetMode="External"/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lah-blah-blah?utm_source=unsplash&amp;utm_medium=referral&amp;utm_content=creditCopyText" TargetMode="Externa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kael_seegen?utm_source=unsplash&amp;utm_medium=referral&amp;utm_content=creditCopyTe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nger?utm_source=unsplash&amp;utm_medium=referral&amp;utm_content=creditCopyText" TargetMode="External"/></Relationships>
</file>

<file path=ppt/notesSlides/_rels/notes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atsherbusiness?utm_source=unsplash&amp;utm_medium=referral&amp;utm_content=creditCopyText" TargetMode="External"/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rain?utm_source=unsplash&amp;utm_medium=referral&amp;utm_content=creditCopyText" TargetMode="Externa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various-colorful-threads-hanging-on-rail-in-workshop-3769010/?utm_content=attributionCopyText&amp;utm_medium=referral&amp;utm_source=pexels" TargetMode="Externa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ictoriano?utm_source=unsplash&amp;utm_medium=referral&amp;utm_content=creditCopyText" TargetMode="External"/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hoice?utm_source=unsplash&amp;utm_medium=referral&amp;utm_content=creditCopyText" TargetMode="External"/></Relationships>
</file>

<file path=ppt/notesSlides/_rels/notes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vials-of-blood-on-medical-diaper-4230623/?utm_content=attributionCopyText&amp;utm_medium=referral&amp;utm_source=pexels" TargetMode="External"/></Relationships>
</file>

<file path=ppt/notesSlides/_rels/notes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krate.com/investing/ultimate-guide-virtual-trading-stock-market-simulator/" TargetMode="External"/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haronmccutcheon?utm_source=unsplash&amp;utm_medium=referral&amp;utm_content=creditCopyText" TargetMode="External"/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aurentmedia?utm_source=unsplash&amp;utm_medium=referral&amp;utm_content=creditCopyText" TargetMode="External"/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peed?utm_source=unsplash&amp;utm_medium=referral&amp;utm_content=creditCopyText" TargetMode="External"/></Relationships>
</file>

<file path=ppt/notesSlides/_rels/notes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ett_jordan?utm_source=unsplash&amp;utm_medium=referral&amp;utm_content=creditCopyText" TargetMode="External"/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ractice?utm_source=unsplash&amp;utm_medium=referral&amp;utm_content=creditCopyText" TargetMode="External"/></Relationships>
</file>

<file path=ppt/notesSlides/_rels/notes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arano?utm_source=unsplash&amp;utm_medium=referral&amp;utm_content=creditCopyText" TargetMode="External"/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rkout?utm_source=unsplash&amp;utm_medium=referral&amp;utm_content=creditCopyText" TargetMode="External"/></Relationships>
</file>

<file path=ppt/notesSlides/_rels/notes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blowup?utm_source=unsplash&amp;utm_medium=referral&amp;utm_content=creditCopyText" TargetMode="External"/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ccess?utm_source=unsplash&amp;utm_medium=referral&amp;utm_content=creditCopyText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w_rodrigues?utm_source=unsplash&amp;utm_medium=referral&amp;utm_content=creditCopyTex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ast?utm_source=unsplash&amp;utm_medium=referral&amp;utm_content=creditCopyText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ntentpixie?utm_source=unsplash&amp;utm_medium=referral&amp;utm_content=creditCopyText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427315/storytelling?utm_source=unsplash&amp;utm_medium=referral&amp;utm_content=creditCopyText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nsan_99?utm_source=unsplash&amp;utm_medium=referral&amp;utm_content=creditCopyText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udience?utm_source=unsplash&amp;utm_medium=referral&amp;utm_content=creditCopyText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baumi?utm_source=unsplash&amp;utm_medium=referral&amp;utm_content=creditCopyText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various-colorful-threads-hanging-on-rail-in-workshop-3769010/?utm_content=attributionCopyText&amp;utm_medium=referral&amp;utm_source=pexels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ntentpixie?utm_source=unsplash&amp;utm_medium=referral&amp;utm_content=creditCopyText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427315/storytelling?utm_source=unsplash&amp;utm_medium=referral&amp;utm_content=creditCopyText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verey?utm_source=unsplash&amp;utm_medium=referral&amp;utm_content=creditCopyText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rain?utm_source=unsplash&amp;utm_medium=referral&amp;utm_content=creditCopyText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f1FHdEqdQYM/target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eipelt?utm_source=unsplash&amp;utm_medium=referral&amp;utm_content=creditCopyText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el?utm_source=unsplash&amp;utm_medium=referral&amp;utm_content=creditCopyText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entatdgt-330508?utm_content=attributionCopyText&amp;utm_medium=referral&amp;utm_source=pexel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a-boy-reading-book-1250722/?utm_content=attributionCopyText&amp;utm_medium=referral&amp;utm_source=pexels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levatebeer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aster?utm_source=unsplash&amp;utm_medium=referral&amp;utm_content=creditCopyText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tianbuehner?utm_content=creditCopyText&amp;utm_medium=referral&amp;utm_source=unsplash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mens-blue-and-white-button-up-collared-top-DItYlc26zVI?utm_content=creditCopyText&amp;utm_medium=referral&amp;utm_source=unsplash" TargetMode="Externa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uttersnap?utm_content=creditCopyText&amp;utm_medium=referral&amp;utm_source=unsplash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op-view-photography-of-broken-ceramic-plate-cGXdjyP6-NU?utm_content=creditCopyText&amp;utm_medium=referral&amp;utm_source=unsplash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lakewisz?utm_content=creditCopyText&amp;utm_medium=referral&amp;utm_source=unsplash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two-coffee-arts-on-brown-wooden-table-D4mIeaN7Scc?utm_content=creditCopyText&amp;utm_medium=referral&amp;utm_source=unsplash" TargetMode="Externa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ftiba?utm_content=creditCopyText&amp;utm_medium=referral&amp;utm_source=unsplash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eople-eating-inside-of-cafeteria-during-daytime-6bKpHAun4d8?utm_content=creditCopyText&amp;utm_medium=referral&amp;utm_source=unsplash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pinion?utm_source=unsplash&amp;utm_medium=referral&amp;utm_content=creditCopyText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scrabble-tiles-forming-the-words-the-end-2889685/?utm_content=attributionCopyText&amp;utm_medium=referral&amp;utm_source=pexels" TargetMode="Externa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tartdig?utm_source=unsplash&amp;utm_medium=referral&amp;utm_content=creditCopyText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art-up?utm_source=unsplash&amp;utm_medium=referral&amp;utm_content=creditCopyText" TargetMode="Externa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using-laptop-on-the-floor-3791614/?utm_content=attributionCopyText&amp;utm_medium=referral&amp;utm_source=pexels" TargetMode="Externa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8ka?utm_source=unsplash&amp;utm_medium=referral&amp;utm_content=creditCopyText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inish-line?utm_source=unsplash&amp;utm_medium=referral&amp;utm_content=creditCopyText" TargetMode="Externa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terina-holmes?utm_content=attributionCopyText&amp;utm_medium=referral&amp;utm_source=pexels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rop-unrecognizable-housewife-cutting-mushrooms-while-cooking-vegetable-stew-5908020/?utm_content=attributionCopyText&amp;utm_medium=referral&amp;utm_source=pexels" TargetMode="Externa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tartdig?utm_source=unsplash&amp;utm_medium=referral&amp;utm_content=creditCopyText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art-up?utm_source=unsplash&amp;utm_medium=referral&amp;utm_content=creditCopyText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using-laptop-on-the-floor-3791614/?utm_content=attributionCopyText&amp;utm_medium=referral&amp;utm_source=pexels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ssy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pinion?utm_source=unsplash&amp;utm_medium=referral&amp;utm_content=creditCopyText" TargetMode="Externa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toineboissonot?utm_source=unsplash&amp;utm_medium=referral&amp;utm_content=creditCopyText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ow?utm_source=unsplash&amp;utm_medium=referral&amp;utm_content=creditCopyText" TargetMode="Externa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8ka?utm_source=unsplash&amp;utm_medium=referral&amp;utm_content=creditCopyText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inish-line?utm_source=unsplash&amp;utm_medium=referral&amp;utm_content=creditCopyText" TargetMode="Externa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kobowens1?utm_source=unsplash&amp;utm_medium=referral&amp;utm_content=creditCopyText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ction?utm_source=unsplash&amp;utm_medium=referral&amp;utm_content=creditCopyText" TargetMode="Externa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onclusion-word-formed-from-lettered-yellow-tiles-1888005/?utm_content=attributionCopyText&amp;utm_medium=referral&amp;utm_source=pexels" TargetMode="Externa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deolueletu?utm_source=unsplash&amp;utm_medium=referral&amp;utm_content=creditCopyText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deolueletu?utm_source=unsplash&amp;utm_medium=referral&amp;utm_content=creditCopyText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oren?utm_source=unsplash&amp;utm_medium=referral&amp;utm_content=creditCopyText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ther?utm_source=unsplash&amp;utm_medium=referral&amp;utm_content=creditCopyText" TargetMode="Externa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jord77?utm_source=unsplash&amp;utm_medium=referral&amp;utm_content=creditCopyText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ittle-red-riding-hood?utm_source=unsplash&amp;utm_medium=referral&amp;utm_content=creditCopyText" TargetMode="Externa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vablue?utm_source=unsplash&amp;utm_medium=referral&amp;utm_content=creditCopyText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lf?utm_source=unsplash&amp;utm_medium=referral&amp;utm_content=creditCopyText" TargetMode="Externa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elmmathey?utm_source=unsplash&amp;utm_medium=referral&amp;utm_content=creditCopyText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hare?utm_source=unsplash&amp;utm_medium=referral&amp;utm_content=creditCopyText" TargetMode="External"/><Relationship Id="rId5" Type="http://schemas.openxmlformats.org/officeDocument/2006/relationships/hyperlink" Target="https://unsplash.com/@vincentvanzalinge?utm_source=unsplash&amp;utm_medium=referral&amp;utm_content=creditCopyText" TargetMode="External"/><Relationship Id="rId4" Type="http://schemas.openxmlformats.org/officeDocument/2006/relationships/hyperlink" Target="https://unsplash.com/s/photos/tortoise?utm_source=unsplash&amp;utm_medium=referral&amp;utm_content=creditCopyText" TargetMode="Externa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nsan_99?utm_source=unsplash&amp;utm_medium=referral&amp;utm_content=creditCopyText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udience?utm_source=unsplash&amp;utm_medium=referral&amp;utm_content=creditCopyText" TargetMode="Externa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jibarofoto?utm_content=attributionCopyText&amp;utm_medium=referral&amp;utm_source=pexels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ayscale-photography-of-people-sitting-on-chair-inside-building-2774566/?utm_content=attributionCopyText&amp;utm_medium=referral&amp;utm_source=pexels" TargetMode="Externa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lescrow?utm_source=unsplash&amp;utm_medium=referral&amp;utm_content=creditCopyText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rtist?utm_source=unsplash&amp;utm_medium=referral&amp;utm_content=creditCopyText" TargetMode="Externa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jump?utm_source=unsplash&amp;utm_medium=referral&amp;utm_content=creditCopyText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1898831/resilience?utm_source=unsplash&amp;utm_medium=referral&amp;utm_content=creditCopyText" TargetMode="Externa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eclaire.co.uk/life/work/f1-women-522144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hoto-of-women-sitting-on-orange-sofa-3810832/?utm_content=attributionCopyText&amp;utm_medium=referral&amp;utm_source=pexels" TargetMode="External"/><Relationship Id="rId5" Type="http://schemas.openxmlformats.org/officeDocument/2006/relationships/hyperlink" Target="https://www.pexels.com/@rethaferguson?utm_content=attributionCopyText&amp;utm_medium=referral&amp;utm_source=pexels" TargetMode="External"/><Relationship Id="rId4" Type="http://schemas.openxmlformats.org/officeDocument/2006/relationships/hyperlink" Target="https://www.bloomberg.com/news/articles/2021-01-30/12-female-drivers-in-auto-racing-to-know-before-season-begin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thisisengineering?utm_content=attributionCopyText&amp;utm_medium=referral&amp;utm_source=pexels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emale-engineer-with-equipment-3862623/?utm_content=attributionCopyText&amp;utm_medium=referral&amp;utm_source=pexels" TargetMode="Externa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brett-sayles?utm_content=attributionCopyText&amp;utm_medium=referral&amp;utm_source=pexels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an-wears-gray-crew-neck-shirt-painting-on-wall-1152188/?utm_content=attributionCopyText&amp;utm_medium=referral&amp;utm_source=pexels" TargetMode="Externa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cottonbro?utm_content=attributionCopyText&amp;utm_medium=referral&amp;utm_source=pexels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ulti-colored-plastic-round-toy-4614200/?utm_content=attributionCopyText&amp;utm_medium=referral&amp;utm_source=pexels" TargetMode="Externa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mansyahmp?utm_source=unsplash&amp;utm_medium=referral&amp;utm_content=creditCopyText" TargetMode="External"/><Relationship Id="rId7" Type="http://schemas.openxmlformats.org/officeDocument/2006/relationships/hyperlink" Target="https://unsplash.com/@bigbeardweebeard?utm_source=unsplash&amp;utm_medium=referral&amp;utm_content=creditCopyText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erik_lucatero?utm_source=unsplash&amp;utm_medium=referral&amp;utm_content=creditCopyText" TargetMode="External"/><Relationship Id="rId5" Type="http://schemas.openxmlformats.org/officeDocument/2006/relationships/hyperlink" Target="https://unsplash.com/@omidarmin?utm_source=unsplash&amp;utm_medium=referral&amp;utm_content=creditCopyText" TargetMode="External"/><Relationship Id="rId4" Type="http://schemas.openxmlformats.org/officeDocument/2006/relationships/hyperlink" Target="https://unsplash.com/s/photos/face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08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Martin Lopez: https://www.pexels.com/photo/man-holding-clapper-board-1117132/</a:t>
            </a:r>
          </a:p>
          <a:p>
            <a:endParaRPr lang="en-GB" dirty="0"/>
          </a:p>
          <a:p>
            <a:r>
              <a:rPr lang="en-GB" dirty="0"/>
              <a:t>The entertainment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7754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Italo Melo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5"/>
              </a:rPr>
              <a:t>Juan Pablo Serrano Arenas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6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7"/>
              </a:rPr>
              <a:t>SHAHBAZ AKRAM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8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9"/>
              </a:rPr>
              <a:t>Moose Photos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10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CF7D7-8D2F-456B-8C10-2C92C82800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722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1426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Kabo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Yes I do eat my own dog food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01841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 in all the good cookery shows here’s is one I prepared earlier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Phinehas Adams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0042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4242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 Baumeister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7754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Photo by </a:t>
            </a:r>
            <a:r>
              <a:rPr lang="en-GB" dirty="0">
                <a:hlinkClick r:id="rId3"/>
              </a:rPr>
              <a:t>Markus </a:t>
            </a:r>
            <a:r>
              <a:rPr lang="en-GB" dirty="0" err="1">
                <a:hlinkClick r:id="rId3"/>
              </a:rPr>
              <a:t>Spiske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We all know that computers will not allow an Integer to be added a string, yes you can one has to be converted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655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 you know your dataset as well as you know your bank account?</a:t>
            </a:r>
          </a:p>
          <a:p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44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Tim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Stief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know simple things like the 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 value and the highest value, what is the average value does that look right?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 blocking story – Jen Stirrup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0516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Florian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Schmidinger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/>
          </a:p>
          <a:p>
            <a:r>
              <a:rPr lang="en-GB"/>
              <a:t>Not buy a house without a survey, or would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857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Susan Wilkinson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What about fiction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231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Yet make business decisions based on data you do not know?</a:t>
            </a:r>
          </a:p>
          <a:p>
            <a:r>
              <a:rPr lang="en-GB"/>
              <a:t>Known unknowns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1218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Markus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Spiske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panic what are we suggesting?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4838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Pavan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Trikutam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 obvious pattern's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9133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Etienne Steenkamp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these patterns make sense if selling ice cream you expect to sell more when it is warmer, not in the winter, unless get a Christmas spike?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1040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Todd Diemer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 highs and lows in your data?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 see unexpectedly high or values which you cannot explain?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7933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Etienne Steenkamp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those “outliers” those bits off data to do not fit the ups and downs why are they so different do you know about them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affect forecasts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44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1982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02175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do you profile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3948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You can use Power 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9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people disagree with this opinion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227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52226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Anna Shvets: https://www.pexels.com/photo/person-holding-silver-round-coins-4226264/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Look at how the brain works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5094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Its not easy to learn a new skill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The Ride Academy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43763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to do we learn? – sometimes we feel there is so much to learn !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Tim </a:t>
            </a:r>
            <a:r>
              <a:rPr lang="en-GB" err="1">
                <a:hlinkClick r:id="rId3"/>
              </a:rPr>
              <a:t>Gouw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4365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Two types of memory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Heliberto</a:t>
            </a:r>
            <a:r>
              <a:rPr lang="en-GB">
                <a:hlinkClick r:id="rId3"/>
              </a:rPr>
              <a:t> Arias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93441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Working memory  - which is store term more of scratch pad more than anything 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Harrison Broadbent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87848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Long term memory – which is where we store 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Azamat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Esenaliev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1450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For the example we are going to assume three slots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Tony Hand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91694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103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588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https://www.flickr.com/photos/kimstovring/15670878201</a:t>
            </a:r>
          </a:p>
          <a:p>
            <a:r>
              <a:rPr lang="en-GB" dirty="0"/>
              <a:t>Steve Jobs would have probably agreed with the previous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871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76553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02687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98579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6226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https://www.flickr.com/photos/flamephoenix1991/8376271918</a:t>
            </a:r>
          </a:p>
          <a:p>
            <a:endParaRPr lang="en-GB" dirty="0"/>
          </a:p>
          <a:p>
            <a:r>
              <a:rPr lang="en-GB" dirty="0"/>
              <a:t>We actually see with our brains and it does a lot of work to fool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98147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Ann H: https://www.pexels.com/photo/letters-on-dice-15387083/</a:t>
            </a:r>
          </a:p>
          <a:p>
            <a:r>
              <a:rPr lang="en-GB" dirty="0">
                <a:effectLst/>
              </a:rPr>
              <a:t>There’s more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B9EA8-7B23-48E8-B144-7FC24AF8C0AF}" type="slidenum">
              <a:rPr lang="en-GB" smtClean="0"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1726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might be saying this in their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8998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54410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Or thinking what has this got to do with data story telling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Robert Nagy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19013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87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04672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https://www.smashingmagazine.com/2016/09/reducing-cognitive-overload-for-a-better-user-experience/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45309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08939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https://uxmag.com/articles/four-cognitive-design-guidelines-for-effective-information-dashboards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38110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Atul Choudhary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05484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Tell the story how created these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5478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How can be communicate to data to our users using data visualisations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4527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 by Brett </a:t>
            </a:r>
            <a:r>
              <a:rPr lang="en-GB" err="1"/>
              <a:t>Hondow</a:t>
            </a:r>
            <a:r>
              <a:rPr lang="en-GB"/>
              <a:t> from </a:t>
            </a:r>
            <a:r>
              <a:rPr lang="en-GB" err="1"/>
              <a:t>Pixabay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16238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 by Brett </a:t>
            </a:r>
            <a:r>
              <a:rPr lang="en-GB" err="1"/>
              <a:t>Hondow</a:t>
            </a:r>
            <a:r>
              <a:rPr lang="en-GB"/>
              <a:t> from </a:t>
            </a:r>
            <a:r>
              <a:rPr lang="en-GB" err="1"/>
              <a:t>Pixabay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97775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wu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yi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  <a:p>
            <a:r>
              <a:rPr lang="en-GB" dirty="0"/>
              <a:t>Test time going to time you to see how long it takes to complete this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84384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 nines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7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https://www.maxpixel.net/Apple-Iphone-8-Smartphone-Apps-Application-App-3d-4389881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929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Nguyen Dang Hoang </a:t>
            </a:r>
            <a:r>
              <a:rPr lang="en-US" dirty="0" err="1">
                <a:hlinkClick r:id="rId3"/>
              </a:rPr>
              <a:t>Nhu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Did that feel like a test?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4967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 nines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64953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Ben White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Did that version seem easier?</a:t>
            </a:r>
          </a:p>
          <a:p>
            <a:r>
              <a:rPr lang="en-US" dirty="0"/>
              <a:t>No the nines where not all in the same place ;-)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78349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you have questions</a:t>
            </a:r>
          </a:p>
          <a:p>
            <a:r>
              <a:rPr lang="en-GB" dirty="0"/>
              <a:t>Why is he doing this?</a:t>
            </a:r>
          </a:p>
          <a:p>
            <a:r>
              <a:rPr lang="en-GB" dirty="0"/>
              <a:t>Why did the colour make it much easier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3624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Colin  Ware in his book Information visualisation for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5773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some website survey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6124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1459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Nick Fewings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73138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Lets look at some real life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77127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though the lines are dashed we see them as a whole</a:t>
            </a:r>
          </a:p>
          <a:p>
            <a:r>
              <a:rPr lang="en-GB"/>
              <a:t>Forming a T shape</a:t>
            </a:r>
          </a:p>
          <a:p>
            <a:r>
              <a:rPr lang="en-GB"/>
              <a:t>Showing way around the roundabout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09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23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Your eye is drawn form the A to Z and them along the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3250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Vase or two faces?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By Bryan </a:t>
            </a:r>
            <a:r>
              <a:rPr lang="en-GB" sz="800" err="1"/>
              <a:t>Derksen</a:t>
            </a:r>
            <a:r>
              <a:rPr lang="en-GB" sz="800"/>
              <a:t> - Original image Cup or faces paradox.jpg uploaded by Guam on 28 July 2005, SVG conversion by Bryan </a:t>
            </a:r>
            <a:r>
              <a:rPr lang="en-GB" sz="800" err="1"/>
              <a:t>Derksen</a:t>
            </a:r>
            <a:r>
              <a:rPr lang="en-GB" sz="800"/>
              <a:t>, CC BY-SA 3.0, https://commons.wikimedia.org/w/index.php?curid=1733355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47396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this chart is not following the Gestalt Principle of Continuity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08429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Chart rearranged to better follow the Gestalt Principle of Continuity / </a:t>
            </a:r>
            <a:r>
              <a:rPr lang="en-GB" b="0" i="1" err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Continuatoin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34975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Chart rearranged to follow the Gestalt Principles of Continuity and Similarity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7216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33294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Similarity</a:t>
            </a:r>
          </a:p>
          <a:p>
            <a:r>
              <a:rPr lang="en-GB"/>
              <a:t>Note that there a several levels to this report with are easy to see without being obvious</a:t>
            </a:r>
          </a:p>
          <a:p>
            <a:r>
              <a:rPr lang="en-GB"/>
              <a:t>What are they?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9906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https://www.pexels.com/photo/tired-female-student-lying-on-book-in-library-3808080/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Some of you might be thinking nobody uses these techniques in real life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10667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56564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Andrew Neel: https://www.pexels.com/photo/white-flag-2330507/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18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Mikael </a:t>
            </a:r>
            <a:r>
              <a:rPr lang="en-GB" dirty="0" err="1">
                <a:hlinkClick r:id="rId3"/>
              </a:rPr>
              <a:t>Seegen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This next section is a little controversial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95086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That's Her Business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4567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https://youtu.be/hVimVzgtD6w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2:35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0215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89930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by &lt;a </a:t>
            </a:r>
            <a:r>
              <a:rPr lang="en-GB" dirty="0" err="1"/>
              <a:t>href</a:t>
            </a:r>
            <a:r>
              <a:rPr lang="en-GB" dirty="0"/>
              <a:t>="http://www.freeimageslive.co.uk/free_stock_image/typographyjpg" target="_blank"&gt; freeimageslive.co.uk - creator&lt;/a&gt;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06084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colours can have feelings of temperature associated with them</a:t>
            </a:r>
          </a:p>
          <a:p>
            <a:endParaRPr lang="en-GB"/>
          </a:p>
          <a:p>
            <a:r>
              <a:rPr lang="en-GB"/>
              <a:t>https://choelscherart.com/wp-content/uploads/Color-Wheel-basic.jpg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8089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need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choose</a:t>
            </a:r>
            <a:r>
              <a:rPr lang="es-ES"/>
              <a:t> </a:t>
            </a:r>
            <a:r>
              <a:rPr lang="es-ES" err="1"/>
              <a:t>carefully</a:t>
            </a:r>
            <a:r>
              <a:rPr lang="es-ES"/>
              <a:t> </a:t>
            </a:r>
            <a:r>
              <a:rPr lang="es-ES" err="1"/>
              <a:t>what</a:t>
            </a:r>
            <a:r>
              <a:rPr lang="es-ES"/>
              <a:t> </a:t>
            </a:r>
            <a:r>
              <a:rPr lang="es-ES" err="1"/>
              <a:t>colours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are </a:t>
            </a:r>
            <a:r>
              <a:rPr lang="es-ES" err="1"/>
              <a:t>going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use</a:t>
            </a:r>
          </a:p>
          <a:p>
            <a:r>
              <a:rPr lang="es-ES" err="1"/>
              <a:t>Photo</a:t>
            </a:r>
            <a:r>
              <a:rPr lang="es-ES"/>
              <a:t> </a:t>
            </a:r>
            <a:r>
              <a:rPr lang="es-ES" err="1"/>
              <a:t>by</a:t>
            </a:r>
            <a:r>
              <a:rPr lang="es-ES"/>
              <a:t> </a:t>
            </a:r>
            <a:r>
              <a:rPr lang="es-ES">
                <a:hlinkClick r:id="rId3"/>
              </a:rPr>
              <a:t>Victoriano Izquierdo</a:t>
            </a:r>
            <a:r>
              <a:rPr lang="es-ES"/>
              <a:t> </a:t>
            </a:r>
            <a:r>
              <a:rPr lang="es-ES" err="1"/>
              <a:t>on</a:t>
            </a:r>
            <a:r>
              <a:rPr lang="es-ES"/>
              <a:t> </a:t>
            </a:r>
            <a:r>
              <a:rPr lang="es-ES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30217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Red is good that’s the cool of oxygenated blood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Pink cheeks and </a:t>
            </a:r>
            <a:r>
              <a:rPr lang="en-GB" b="0" i="0" err="1">
                <a:solidFill>
                  <a:srgbClr val="1A1A1A"/>
                </a:solidFill>
                <a:effectLst/>
                <a:latin typeface="-apple-system"/>
              </a:rPr>
              <a:t>rosey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 skin means you are warm and comfortable</a:t>
            </a:r>
          </a:p>
          <a:p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780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The Ultimate Guide To Virtual Trading And Stock Market Simulators | Bankrate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381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https://globalvoices.org/2015/07/13/the-risky-roller-coaster-ride-that-is-chinas-stock-market/</a:t>
            </a:r>
          </a:p>
          <a:p>
            <a:r>
              <a:rPr lang="en-GB" dirty="0"/>
              <a:t>https://www.bbc.co.uk/news/av/business-33464903</a:t>
            </a:r>
          </a:p>
          <a:p>
            <a:r>
              <a:rPr lang="en-GB" b="0" i="0" dirty="0">
                <a:solidFill>
                  <a:srgbClr val="3F3F42"/>
                </a:solidFill>
                <a:effectLst/>
                <a:latin typeface="ReithSans"/>
              </a:rPr>
              <a:t>“China's stock markets explained in 50 seconds. Why, on Chinese share price display screens, does red mean that a share's price has gone up, rather than down, as it does in other countries where green means that a share price has risen?”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8599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https://slate.com/business/2014/11/japan-is-in-a-recession-why-is-its-unemployment-so-low.html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20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5196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000000"/>
                </a:solidFill>
                <a:effectLst/>
                <a:latin typeface="PlusJakartaSans"/>
              </a:rPr>
              <a:t>Photo by Yan Krukov: https://www.pexels.com/photo/group-of-people-doing-fist-bump-7793141/</a:t>
            </a:r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Stories work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02929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Sharon McCutcheon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Story got me a 25% pay rise in one job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96898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Tima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Miroshnichenko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https://www.pexels.com/photo/businessman-looking-at-employee-5439368/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Stories that I have ready for job interviews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13790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 dirty="0"/>
          </a:p>
          <a:p>
            <a:r>
              <a:rPr lang="en-US" dirty="0"/>
              <a:t>We created a story about potholes to pitch for a data story telling workshop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50982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toine</a:t>
            </a:r>
            <a:r>
              <a:rPr lang="en-US" dirty="0">
                <a:hlinkClick r:id="rId3"/>
              </a:rPr>
              <a:t> 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The stories about improving SQL Server speed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42117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Brett Jordan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It requires work to learn how to tell stories and create amazing data stories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66862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John </a:t>
            </a:r>
            <a:r>
              <a:rPr lang="en-US" dirty="0" err="1">
                <a:hlinkClick r:id="rId3"/>
              </a:rPr>
              <a:t>Arano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You need to practice, practice, practice and rehearse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81280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the blowup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r>
              <a:rPr lang="en-US" dirty="0"/>
              <a:t>Then try again and try again and try again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12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328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https://publicdomainpictures.net/en/view-image.php?image=194409&amp;picture=the-three-bears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847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04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82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628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more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16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Discredited</a:t>
            </a:r>
          </a:p>
          <a:p>
            <a:r>
              <a:rPr lang="en-GB" dirty="0"/>
              <a:t>Debunked</a:t>
            </a:r>
          </a:p>
          <a:p>
            <a:r>
              <a:rPr lang="en-GB" dirty="0"/>
              <a:t>Refuted</a:t>
            </a:r>
          </a:p>
          <a:p>
            <a:r>
              <a:rPr lang="en-GB" dirty="0"/>
              <a:t>Rejected</a:t>
            </a:r>
          </a:p>
          <a:p>
            <a:r>
              <a:rPr lang="en-GB" dirty="0"/>
              <a:t>Discarded</a:t>
            </a:r>
          </a:p>
          <a:p>
            <a:r>
              <a:rPr lang="en-GB" dirty="0"/>
              <a:t>Shamed</a:t>
            </a:r>
          </a:p>
          <a:p>
            <a:r>
              <a:rPr lang="en-GB" dirty="0"/>
              <a:t>Disgraced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494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431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PlusJakartaSans"/>
              </a:rPr>
              <a:t>Photo by Francesco Ungaro: https://www.pexels.com/photo/aircraft-flying-over-snowy-forest-in-morning-6105980/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PlusJakartaSans"/>
              </a:rPr>
              <a:t>This session is not going to in depth its going to be an overview of various 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80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Fernando Rodrigues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956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 H: https://www.pexels.com/photo/pink-jigsaw-puzzle-piece-3482441/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There are going to be some gaps in what I want to talk – </a:t>
            </a:r>
            <a:r>
              <a:rPr lang="en-GB" b="1" i="0" dirty="0">
                <a:solidFill>
                  <a:srgbClr val="000000"/>
                </a:solidFill>
                <a:effectLst/>
                <a:latin typeface="PlusJakartaSans"/>
              </a:rPr>
              <a:t>next slide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331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Maria: https://www.pexels.com/photo/clear-hour-glass-on-golden-frame-5357088/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AS I do not have time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166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09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Content Pixie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First we are going to talk about stories, </a:t>
            </a:r>
          </a:p>
          <a:p>
            <a:r>
              <a:rPr lang="en-GB" dirty="0"/>
              <a:t>How they affect you, how they are constructed, and what makes a good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94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Wan San Yip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Who is your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713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 Baumeister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967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Anna Shvets: https://www.pexels.com/photo/person-holding-silver-round-coins-4226264/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Look at how the brain </a:t>
            </a:r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works consider psychology and 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physiology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336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532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Content Pixie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First we are going to talk about stories, </a:t>
            </a:r>
          </a:p>
          <a:p>
            <a:r>
              <a:rPr lang="en-GB" dirty="0"/>
              <a:t>How they affect you, how they are constructed, and what makes a good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690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part of the workshop we are going to talk about stories and story telling looking a the nuts an bolts so to speak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83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 at how the brain sees and things about things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Robina </a:t>
            </a:r>
            <a:r>
              <a:rPr lang="en-GB" dirty="0" err="1">
                <a:hlinkClick r:id="rId3"/>
              </a:rPr>
              <a:t>Weermeijer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62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909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When we hear stories or have stories read to us, watch a film, or a TV </a:t>
            </a:r>
            <a:r>
              <a:rPr lang="en-US" dirty="0" err="1">
                <a:cs typeface="Calibri"/>
              </a:rPr>
              <a:t>programme</a:t>
            </a:r>
            <a:r>
              <a:rPr lang="en-US" dirty="0">
                <a:cs typeface="Calibri"/>
              </a:rPr>
              <a:t> like a soap opera or a crime drama</a:t>
            </a:r>
          </a:p>
          <a:p>
            <a:r>
              <a:rPr lang="en-US" dirty="0">
                <a:cs typeface="Calibri"/>
              </a:rPr>
              <a:t>It releases Oxytocin this the same hormone release when we are cuddled or in love, </a:t>
            </a:r>
          </a:p>
          <a:p>
            <a:r>
              <a:rPr lang="en-US" dirty="0">
                <a:cs typeface="Calibri"/>
              </a:rPr>
              <a:t>It make us feel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56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Kenny Eliason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What is my goal today?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239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 the writer describes how the person touching the water, the feeling of how it joins to the fingers, that cooling sensation.  You feel it as well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Chris </a:t>
            </a:r>
            <a:r>
              <a:rPr lang="en-GB" err="1">
                <a:hlinkClick r:id="rId3"/>
              </a:rPr>
              <a:t>Leipelt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443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Stories can make our heats beat faster just by being part of the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59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caught up in the emotion of the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89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5205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have a simple story</a:t>
            </a:r>
          </a:p>
          <a:p>
            <a:r>
              <a:rPr lang="en-GB" dirty="0"/>
              <a:t>So get comfortable and I’ll begin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mentatdgt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2337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</a:t>
            </a:r>
            <a:r>
              <a:rPr lang="en-GB" dirty="0" err="1">
                <a:effectLst/>
              </a:rPr>
              <a:t>cottonbro</a:t>
            </a:r>
            <a:r>
              <a:rPr lang="en-GB" dirty="0">
                <a:effectLst/>
              </a:rPr>
              <a:t> studio: https://www.pexels.com/photo/man-in-black-jacket-using-macbook-pro-4064848/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826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Sergei </a:t>
            </a:r>
            <a:r>
              <a:rPr lang="en-GB" dirty="0" err="1">
                <a:effectLst/>
              </a:rPr>
              <a:t>Starostin</a:t>
            </a:r>
            <a:r>
              <a:rPr lang="en-GB" dirty="0">
                <a:effectLst/>
              </a:rPr>
              <a:t>: https://www.pexels.com/photo/network-servers-on-an-enclosure-6466141/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682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Miguel Á. </a:t>
            </a:r>
            <a:r>
              <a:rPr lang="en-GB" dirty="0" err="1"/>
              <a:t>Padriñán</a:t>
            </a:r>
            <a:r>
              <a:rPr lang="en-GB" dirty="0"/>
              <a:t>: https://www.pexels.com/photo/close-up-shot-of-keyboard-buttons-2882553/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80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Andrea </a:t>
            </a:r>
            <a:r>
              <a:rPr lang="en-GB" dirty="0" err="1">
                <a:effectLst/>
              </a:rPr>
              <a:t>Piacquadio</a:t>
            </a:r>
            <a:r>
              <a:rPr lang="en-GB" dirty="0">
                <a:effectLst/>
              </a:rPr>
              <a:t>: https://www.pexels.com/photo/mad-formal-executive-man-yelling-at-camera-3760790/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4991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ffectLst/>
              </a:rPr>
              <a:t>Photo by Inzmam Khan: https://www.pexels.com/photo/man-in-black-shirt-and-gray-denim-pants-sitting-on-gray-padded-bench-1134204/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34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Elevate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To give people a flavor of several 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254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Gustavo </a:t>
            </a:r>
            <a:r>
              <a:rPr lang="en-GB" dirty="0" err="1">
                <a:effectLst/>
              </a:rPr>
              <a:t>Fring</a:t>
            </a:r>
            <a:r>
              <a:rPr lang="en-GB" dirty="0">
                <a:effectLst/>
              </a:rPr>
              <a:t>: https://www.pexels.com/photo/man-using-laptop-in-office-4975660/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5277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Christian </a:t>
            </a:r>
            <a:r>
              <a:rPr lang="en-US" dirty="0" err="1">
                <a:hlinkClick r:id="rId3"/>
              </a:rPr>
              <a:t>Buehner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03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CHUTTERSNAP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8534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Andrea </a:t>
            </a:r>
            <a:r>
              <a:rPr lang="en-GB" dirty="0" err="1">
                <a:effectLst/>
              </a:rPr>
              <a:t>Piacquadio</a:t>
            </a:r>
            <a:r>
              <a:rPr lang="en-GB" dirty="0">
                <a:effectLst/>
              </a:rPr>
              <a:t>: https://www.pexels.com/photo/mad-formal-executive-man-yelling-at-camera-3760790/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92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DS stories: https://www.pexels.com/photo/minimal-image-of-a-scrabble-word-on-lilac-background-6005376/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885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Andrea </a:t>
            </a:r>
            <a:r>
              <a:rPr lang="en-GB" dirty="0" err="1">
                <a:effectLst/>
              </a:rPr>
              <a:t>Piacquadio</a:t>
            </a:r>
            <a:r>
              <a:rPr lang="en-GB" dirty="0">
                <a:effectLst/>
              </a:rPr>
              <a:t>: https://www.pexels.com/photo/mad-formal-executive-man-yelling-at-camera-3760790/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378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</a:t>
            </a:r>
            <a:r>
              <a:rPr lang="en-GB" dirty="0" err="1">
                <a:effectLst/>
              </a:rPr>
              <a:t>cottonbro</a:t>
            </a:r>
            <a:r>
              <a:rPr lang="en-GB" dirty="0">
                <a:effectLst/>
              </a:rPr>
              <a:t> studio: https://www.pexels.com/photo/man-in-black-jacket-using-macbook-pro-4064848/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4820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Andrea </a:t>
            </a:r>
            <a:r>
              <a:rPr lang="en-GB" dirty="0" err="1">
                <a:effectLst/>
              </a:rPr>
              <a:t>Piacquadio</a:t>
            </a:r>
            <a:r>
              <a:rPr lang="en-GB" dirty="0">
                <a:effectLst/>
              </a:rPr>
              <a:t>: https://www.pexels.com/photo/confused-businessman-checking-time-on-wristwatch-3760810/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8450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Blake </a:t>
            </a:r>
            <a:r>
              <a:rPr lang="en-GB" dirty="0" err="1">
                <a:hlinkClick r:id="rId3"/>
              </a:rPr>
              <a:t>Wisz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2270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Toa </a:t>
            </a:r>
            <a:r>
              <a:rPr lang="en-GB" dirty="0" err="1">
                <a:hlinkClick r:id="rId3"/>
              </a:rPr>
              <a:t>Heftiba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19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Before I start I want to discuss some opinions people have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1529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Photo by </a:t>
            </a:r>
            <a:r>
              <a:rPr lang="en-GB" dirty="0" err="1">
                <a:effectLst/>
              </a:rPr>
              <a:t>Pixabay</a:t>
            </a:r>
            <a:r>
              <a:rPr lang="en-GB" dirty="0">
                <a:effectLst/>
              </a:rPr>
              <a:t>: https://www.pexels.com/photo/two-teacups-on-machine-269126/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0476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098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 did we have lets look a the story arc </a:t>
            </a:r>
          </a:p>
          <a:p>
            <a:r>
              <a:rPr lang="en-GB" dirty="0"/>
              <a:t>For this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1824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Start Digital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Every story has a beginning when we introduce the topic the story is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616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0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 u="none" strike="noStrike" dirty="0">
                <a:solidFill>
                  <a:srgbClr val="1A1A1A"/>
                </a:solidFill>
                <a:effectLst/>
                <a:latin typeface="-apple-system"/>
              </a:rPr>
              <a:t>The messy middle when we start to explore the data that is going to show, or illustrate or highlight something we are going to talk about in the story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0136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Anton </a:t>
            </a:r>
            <a:r>
              <a:rPr lang="en-GB" dirty="0" err="1">
                <a:hlinkClick r:id="rId3"/>
              </a:rPr>
              <a:t>Shuvalov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This is the end, at this point we are telling the audience conclusions that should take from the story or the actions to take or not to take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587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What the ingredients for creating a good story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Lets look at them one by one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Katerina Holmes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8111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Start Digital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3027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1953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Messy middle  - this when you layout the show the audience what you are talking about</a:t>
            </a:r>
          </a:p>
          <a:p>
            <a:r>
              <a:rPr lang="en-GB" dirty="0"/>
              <a:t>If it's about data this is when you share the data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NeONBRAND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57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Some people like to share their </a:t>
            </a:r>
            <a:r>
              <a:rPr lang="en-GB" dirty="0" err="1"/>
              <a:t>opnion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0918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Show the audience what you see 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Antoine </a:t>
            </a:r>
            <a:r>
              <a:rPr lang="en-GB" err="1">
                <a:hlinkClick r:id="rId3"/>
              </a:rPr>
              <a:t>Boissonot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91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the data to reinforce your points that you are making</a:t>
            </a:r>
          </a:p>
          <a:p>
            <a:r>
              <a:rPr lang="en-GB" dirty="0"/>
              <a:t>Data is there to help you tell the story to underline the points you are making.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236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Anton </a:t>
            </a:r>
            <a:r>
              <a:rPr lang="en-GB" err="1">
                <a:hlinkClick r:id="rId3"/>
              </a:rPr>
              <a:t>Shuvalov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781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What's the call to action?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Jakob Owens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980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conclusion should they draw?</a:t>
            </a:r>
          </a:p>
          <a:p>
            <a:r>
              <a:rPr lang="en-GB" dirty="0"/>
              <a:t>It’s the end of the story what should the audience take away?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0000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can we use that in a Business Context?</a:t>
            </a:r>
          </a:p>
          <a:p>
            <a:r>
              <a:rPr lang="en-GB" dirty="0"/>
              <a:t>How can these techniques actually be used in a business context?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Adeolu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Eletu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6049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Lets just cut that up into sections, Acts if you like.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Adeolu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Eletu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35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Other types of story arc are available – Pixar use the three part hero arc quite a bit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moren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hsu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7756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Last but not least lets look at Narrative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533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01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: https://www.pexels.com/photo/question-mark-on-chalk-board-356079/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A few questions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1399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Šárka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Jonášová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50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Eva Blue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5744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Joel M </a:t>
            </a:r>
            <a:r>
              <a:rPr lang="en-GB" dirty="0" err="1">
                <a:hlinkClick r:id="rId3"/>
              </a:rPr>
              <a:t>Mathey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5"/>
              </a:rPr>
              <a:t>Vincent van </a:t>
            </a:r>
            <a:r>
              <a:rPr lang="en-GB" dirty="0" err="1">
                <a:hlinkClick r:id="rId5"/>
              </a:rPr>
              <a:t>Zalinge</a:t>
            </a:r>
            <a:r>
              <a:rPr lang="en-GB" dirty="0"/>
              <a:t> on </a:t>
            </a:r>
            <a:r>
              <a:rPr lang="en-GB" dirty="0" err="1">
                <a:hlinkClick r:id="rId6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68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Wan San Yip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Who is your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1640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about sorting our audience into different categories?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Luis Quintero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7679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might be comfortable with data in Glasgow City Audience?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Ari He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49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people are very comfortable with numbers and lots of information</a:t>
            </a:r>
          </a:p>
          <a:p>
            <a:r>
              <a:rPr lang="en-GB"/>
              <a:t>By NBC Television - http://www.ebay.com/itm/SUPERB-1968-Original-Photo-LEONARD-NIMOY-as-SPOCK-in-T-V-STAR-TREK-/261594177355?pt=LH_DefaultDomain_0&amp;amp;hash=item3ce83a5f4b, Public Domain, https://commons.wikimedia.org/w/index.php?curid=35441204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5277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Alegreya Sans"/>
              </a:rPr>
              <a:t>Bernadette (Bernie) Collins</a:t>
            </a:r>
            <a:endParaRPr lang="en-GB" b="0" i="0" dirty="0">
              <a:solidFill>
                <a:srgbClr val="000000"/>
              </a:solidFill>
              <a:effectLst/>
              <a:latin typeface="Alegreya Sans"/>
            </a:endParaRPr>
          </a:p>
          <a:p>
            <a:r>
              <a:rPr lang="en-GB" dirty="0"/>
              <a:t>Was Strategy Engineer for Aston Martin F1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58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Who is uncomfortable with numbers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Nik </a:t>
            </a:r>
            <a:r>
              <a:rPr lang="en-GB" err="1">
                <a:hlinkClick r:id="rId3"/>
              </a:rPr>
              <a:t>Shuliahin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2545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is the audience </a:t>
            </a:r>
          </a:p>
          <a:p>
            <a:r>
              <a:rPr lang="en-GB" dirty="0"/>
              <a:t>What are their data literacy levels</a:t>
            </a:r>
          </a:p>
          <a:p>
            <a:r>
              <a:rPr lang="en-GB" dirty="0"/>
              <a:t>Are they a maths graduate</a:t>
            </a:r>
          </a:p>
          <a:p>
            <a:r>
              <a:rPr lang="en-GB" dirty="0"/>
              <a:t>Background in Local government finance</a:t>
            </a:r>
          </a:p>
          <a:p>
            <a:r>
              <a:rPr lang="en-GB" dirty="0"/>
              <a:t>F1 racing mechanic</a:t>
            </a:r>
          </a:p>
          <a:p>
            <a:r>
              <a:rPr lang="en-GB" dirty="0">
                <a:hlinkClick r:id="rId3"/>
              </a:rPr>
              <a:t>Meet the inspirational women proving that F1 is ‘more than a man’s world’ (marieclaire.co.uk)</a:t>
            </a:r>
            <a:endParaRPr lang="en-GB" dirty="0"/>
          </a:p>
          <a:p>
            <a:r>
              <a:rPr lang="en-GB" dirty="0">
                <a:hlinkClick r:id="rId4"/>
              </a:rPr>
              <a:t>12 Top Car Racing Drivers That Happen to Be Women: 24 Hours of Daytona - Bloomberg</a:t>
            </a:r>
            <a:endParaRPr lang="en-GB" dirty="0"/>
          </a:p>
          <a:p>
            <a:r>
              <a:rPr lang="en-GB" dirty="0"/>
              <a:t>Artist with dyslexia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5"/>
              </a:rPr>
              <a:t>RF._.studio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6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61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https://www.forbes.com/sites/rosaescandon/2020/03/12/the-film-industry-made-a-record-breaking-100-billion-last-year/?sh=6e0e82434cd6</a:t>
            </a:r>
          </a:p>
          <a:p>
            <a:r>
              <a:rPr lang="en-GB" dirty="0"/>
              <a:t>Entertainment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0144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Thinking of my parents and my partner Jan, none of them that data literate.  Which only means the way that data is presented should be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588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088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level of detail would an engineer want?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ThisIsEngineering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4253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Would a visual artist be as interested in the same level of details and figures.  Maybe, its context that matters .</a:t>
            </a:r>
          </a:p>
          <a:p>
            <a:endParaRPr lang="en-GB"/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Brett Sayles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6538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https://dribbble.com/shots/1938508-Free-User-pics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9480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might be something some people are thinking? You told about personas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2150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people think it’s a good idea, some do not lets look at which organisations use personas</a:t>
            </a:r>
          </a:p>
          <a:p>
            <a:r>
              <a:rPr lang="en-GB"/>
              <a:t>https://www.pexels.com/photo/banking-business-checklist-commerce-416322/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58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https://alphagov.github.io/accessibility-personas/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28635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Many humans like to sort things into different categories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cottonbro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1581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Imansyah</a:t>
            </a:r>
            <a:r>
              <a:rPr lang="en-GB">
                <a:hlinkClick r:id="rId3"/>
              </a:rPr>
              <a:t> Muhamad </a:t>
            </a:r>
            <a:r>
              <a:rPr lang="en-GB" err="1">
                <a:hlinkClick r:id="rId3"/>
              </a:rPr>
              <a:t>Putera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Photo by </a:t>
            </a:r>
            <a:r>
              <a:rPr lang="en-GB">
                <a:hlinkClick r:id="rId5"/>
              </a:rPr>
              <a:t>Omid Armin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Photo by </a:t>
            </a:r>
            <a:r>
              <a:rPr lang="en-GB">
                <a:hlinkClick r:id="rId6"/>
              </a:rPr>
              <a:t>Erik </a:t>
            </a:r>
            <a:r>
              <a:rPr lang="en-GB" err="1">
                <a:hlinkClick r:id="rId6"/>
              </a:rPr>
              <a:t>Lucatero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Photo by </a:t>
            </a:r>
            <a:r>
              <a:rPr lang="en-GB">
                <a:hlinkClick r:id="rId7"/>
              </a:rPr>
              <a:t>Craig McKay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CF7D7-8D2F-456B-8C10-2C92C82800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58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61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164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55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mannumerals.org/converter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arcadiapod.com/2013/02/04/x-the-unknown-1956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4" Type="http://schemas.openxmlformats.org/officeDocument/2006/relationships/image" Target="../media/image141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4" Type="http://schemas.openxmlformats.org/officeDocument/2006/relationships/image" Target="../media/image141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sv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sv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10" Type="http://schemas.openxmlformats.org/officeDocument/2006/relationships/image" Target="../media/image149.svg"/><Relationship Id="rId4" Type="http://schemas.openxmlformats.org/officeDocument/2006/relationships/image" Target="../media/image141.svg"/><Relationship Id="rId9" Type="http://schemas.openxmlformats.org/officeDocument/2006/relationships/image" Target="../media/image14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jpe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svg"/><Relationship Id="rId7" Type="http://schemas.openxmlformats.org/officeDocument/2006/relationships/image" Target="../media/image168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Relationship Id="rId9" Type="http://schemas.openxmlformats.org/officeDocument/2006/relationships/image" Target="../media/image170.sv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svg"/><Relationship Id="rId7" Type="http://schemas.openxmlformats.org/officeDocument/2006/relationships/image" Target="../media/image168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Relationship Id="rId9" Type="http://schemas.openxmlformats.org/officeDocument/2006/relationships/image" Target="../media/image17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gi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sioncharts.com/blog/10-dashboard-design-mistakes/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gi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sv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sv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svg"/><Relationship Id="rId4" Type="http://schemas.openxmlformats.org/officeDocument/2006/relationships/image" Target="../media/image194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sv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svg"/><Relationship Id="rId5" Type="http://schemas.openxmlformats.org/officeDocument/2006/relationships/image" Target="../media/image210.png"/><Relationship Id="rId4" Type="http://schemas.openxmlformats.org/officeDocument/2006/relationships/image" Target="../media/image209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svg"/><Relationship Id="rId3" Type="http://schemas.openxmlformats.org/officeDocument/2006/relationships/image" Target="../media/image212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svg"/><Relationship Id="rId5" Type="http://schemas.openxmlformats.org/officeDocument/2006/relationships/image" Target="../media/image208.png"/><Relationship Id="rId10" Type="http://schemas.openxmlformats.org/officeDocument/2006/relationships/image" Target="../media/image215.svg"/><Relationship Id="rId4" Type="http://schemas.openxmlformats.org/officeDocument/2006/relationships/image" Target="../media/image213.svg"/><Relationship Id="rId9" Type="http://schemas.openxmlformats.org/officeDocument/2006/relationships/image" Target="../media/image2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VimVzgtD6w?feature=oembed" TargetMode="External"/><Relationship Id="rId4" Type="http://schemas.openxmlformats.org/officeDocument/2006/relationships/image" Target="../media/image2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A6CC72D8-F09A-74D8-D6C8-3782326A2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55" y="0"/>
            <a:ext cx="5167489" cy="5167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608D39-D9AC-CB81-0073-8C341ACECDD3}"/>
              </a:ext>
            </a:extLst>
          </p:cNvPr>
          <p:cNvSpPr txBox="1"/>
          <p:nvPr/>
        </p:nvSpPr>
        <p:spPr>
          <a:xfrm>
            <a:off x="2241195" y="5167489"/>
            <a:ext cx="77096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/>
              <a:t>https://bit.ly/3MXxL1g</a:t>
            </a:r>
          </a:p>
        </p:txBody>
      </p:sp>
    </p:spTree>
    <p:extLst>
      <p:ext uri="{BB962C8B-B14F-4D97-AF65-F5344CB8AC3E}">
        <p14:creationId xmlns:p14="http://schemas.microsoft.com/office/powerpoint/2010/main" val="3241561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226DEB5-88BD-4796-96A7-38F93A5C5F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132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foxes in the snow&#10;&#10;Description automatically generated with medium confidence">
            <a:extLst>
              <a:ext uri="{FF2B5EF4-FFF2-40B4-BE49-F238E27FC236}">
                <a16:creationId xmlns:a16="http://schemas.microsoft.com/office/drawing/2014/main" id="{65CDD6A5-69C0-44E9-A3E1-EF71D5DA9E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175336"/>
            <a:ext cx="11823637" cy="64997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F858D9-C86A-4A36-AC66-ABA4D985D696}"/>
              </a:ext>
            </a:extLst>
          </p:cNvPr>
          <p:cNvSpPr/>
          <p:nvPr/>
        </p:nvSpPr>
        <p:spPr>
          <a:xfrm>
            <a:off x="4506191" y="554500"/>
            <a:ext cx="7511247" cy="258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the narrative of</a:t>
            </a:r>
            <a:b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Boy Who Cried Wolf?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21414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A96AB-3D86-4025-A7A9-551373311E46}"/>
              </a:ext>
            </a:extLst>
          </p:cNvPr>
          <p:cNvSpPr txBox="1"/>
          <p:nvPr/>
        </p:nvSpPr>
        <p:spPr>
          <a:xfrm>
            <a:off x="0" y="728260"/>
            <a:ext cx="121920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solidFill>
                  <a:srgbClr val="0070C0"/>
                </a:solidFill>
              </a:rPr>
              <a:t>If you always lie</a:t>
            </a:r>
            <a:br>
              <a:rPr lang="en-GB" sz="11500" dirty="0">
                <a:solidFill>
                  <a:srgbClr val="0070C0"/>
                </a:solidFill>
              </a:rPr>
            </a:br>
            <a:r>
              <a:rPr lang="en-GB" sz="11500" dirty="0">
                <a:solidFill>
                  <a:srgbClr val="0070C0"/>
                </a:solidFill>
              </a:rPr>
              <a:t>people will stop believing you.</a:t>
            </a:r>
          </a:p>
        </p:txBody>
      </p:sp>
    </p:spTree>
    <p:extLst>
      <p:ext uri="{BB962C8B-B14F-4D97-AF65-F5344CB8AC3E}">
        <p14:creationId xmlns:p14="http://schemas.microsoft.com/office/powerpoint/2010/main" val="2764637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tortoise on grass&#10;&#10;Description automatically generated with medium confidence">
            <a:extLst>
              <a:ext uri="{FF2B5EF4-FFF2-40B4-BE49-F238E27FC236}">
                <a16:creationId xmlns:a16="http://schemas.microsoft.com/office/drawing/2014/main" id="{8D5FB517-6916-411C-A91F-DD38A3BB1C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8" y="1105858"/>
            <a:ext cx="5291666" cy="3532187"/>
          </a:xfrm>
          <a:prstGeom prst="rect">
            <a:avLst/>
          </a:prstGeom>
        </p:spPr>
      </p:pic>
      <p:pic>
        <p:nvPicPr>
          <p:cNvPr id="7" name="Picture 6" descr="A picture containing mammal, outdoor, water, lagomorph&#10;&#10;Description automatically generated">
            <a:extLst>
              <a:ext uri="{FF2B5EF4-FFF2-40B4-BE49-F238E27FC236}">
                <a16:creationId xmlns:a16="http://schemas.microsoft.com/office/drawing/2014/main" id="{FF368B7D-1409-4310-92C9-FAB8A5E627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6865" y="1105858"/>
            <a:ext cx="5291667" cy="3532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107E32-CEFB-42EE-92EA-F4B7FC3E5CBF}"/>
              </a:ext>
            </a:extLst>
          </p:cNvPr>
          <p:cNvSpPr/>
          <p:nvPr/>
        </p:nvSpPr>
        <p:spPr>
          <a:xfrm>
            <a:off x="1027968" y="3030974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is the narrative of</a:t>
            </a:r>
            <a:br>
              <a:rPr lang="en-US" sz="5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 Tortoise and the hare?</a:t>
            </a:r>
            <a:endParaRPr lang="en-US" sz="52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30425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ADDEAB-F0D2-4365-90B6-75A84ACA315A}"/>
              </a:ext>
            </a:extLst>
          </p:cNvPr>
          <p:cNvSpPr/>
          <p:nvPr/>
        </p:nvSpPr>
        <p:spPr>
          <a:xfrm>
            <a:off x="0" y="428178"/>
            <a:ext cx="12192000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0" i="0" dirty="0">
                <a:solidFill>
                  <a:srgbClr val="0070C0"/>
                </a:solidFill>
                <a:effectLst/>
                <a:latin typeface="Droid Sans"/>
              </a:rPr>
              <a:t>“Fast” is not always winning but “slow” and steady is winning in the end.</a:t>
            </a:r>
            <a:endParaRPr lang="en-US" sz="96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314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1979871-CA90-47A3-8D2B-51F4C6243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648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8BEAABD-CA54-4E11-8888-1AC259278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6F62A0AA-9A77-4DB4-B8D3-5B41B12C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368" y="2149522"/>
            <a:ext cx="1279478" cy="12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112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14022863-55D0-434E-9DA6-8C817013D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30" y="598259"/>
            <a:ext cx="10889442" cy="56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49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text, colorful, painting&#10;&#10;Description automatically generated">
            <a:extLst>
              <a:ext uri="{FF2B5EF4-FFF2-40B4-BE49-F238E27FC236}">
                <a16:creationId xmlns:a16="http://schemas.microsoft.com/office/drawing/2014/main" id="{EB1561E1-53A9-E503-9CD8-AAEDF7E6A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25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, black&#10;&#10;Description automatically generated">
            <a:extLst>
              <a:ext uri="{FF2B5EF4-FFF2-40B4-BE49-F238E27FC236}">
                <a16:creationId xmlns:a16="http://schemas.microsoft.com/office/drawing/2014/main" id="{0B56836E-521D-4440-8468-F79C0616E7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8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43FEEB-37EF-F537-ED9B-B6FD2CC767CC}"/>
              </a:ext>
            </a:extLst>
          </p:cNvPr>
          <p:cNvSpPr txBox="1"/>
          <p:nvPr/>
        </p:nvSpPr>
        <p:spPr>
          <a:xfrm>
            <a:off x="0" y="6393299"/>
            <a:ext cx="1213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Alegreya Sans"/>
              </a:rPr>
              <a:t>https://ourstoryinthemaking.com/stories/the-one-with-the-f1-team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654AC-9355-D2A8-7A8F-F82B28B16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88" y="0"/>
            <a:ext cx="10405424" cy="64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1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FFDA32-EB98-0A47-D65A-C38FB8FC982C}"/>
              </a:ext>
            </a:extLst>
          </p:cNvPr>
          <p:cNvSpPr txBox="1"/>
          <p:nvPr/>
        </p:nvSpPr>
        <p:spPr>
          <a:xfrm>
            <a:off x="0" y="410081"/>
            <a:ext cx="12192000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0" b="1" dirty="0">
                <a:solidFill>
                  <a:srgbClr val="0070C0"/>
                </a:solidFill>
              </a:rPr>
              <a:t>In 2019 which industry generated  </a:t>
            </a:r>
            <a:br>
              <a:rPr lang="en-GB" sz="12000" b="1" dirty="0">
                <a:solidFill>
                  <a:srgbClr val="0070C0"/>
                </a:solidFill>
              </a:rPr>
            </a:br>
            <a:r>
              <a:rPr lang="en-GB" sz="17300" b="1" dirty="0">
                <a:solidFill>
                  <a:srgbClr val="0070C0"/>
                </a:solidFill>
              </a:rPr>
              <a:t>&gt;</a:t>
            </a:r>
            <a:r>
              <a:rPr lang="en-GB" sz="12000" b="1" dirty="0">
                <a:solidFill>
                  <a:srgbClr val="0070C0"/>
                </a:solidFill>
              </a:rPr>
              <a:t> $100 billion</a:t>
            </a:r>
          </a:p>
        </p:txBody>
      </p:sp>
    </p:spTree>
    <p:extLst>
      <p:ext uri="{BB962C8B-B14F-4D97-AF65-F5344CB8AC3E}">
        <p14:creationId xmlns:p14="http://schemas.microsoft.com/office/powerpoint/2010/main" val="3251382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ouch&#10;&#10;Description automatically generated with low confidence">
            <a:extLst>
              <a:ext uri="{FF2B5EF4-FFF2-40B4-BE49-F238E27FC236}">
                <a16:creationId xmlns:a16="http://schemas.microsoft.com/office/drawing/2014/main" id="{F95733BE-AE83-40B3-916D-6057719D6B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62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floor, indoor, sitting&#10;&#10;Description automatically generated">
            <a:extLst>
              <a:ext uri="{FF2B5EF4-FFF2-40B4-BE49-F238E27FC236}">
                <a16:creationId xmlns:a16="http://schemas.microsoft.com/office/drawing/2014/main" id="{108BF845-FF45-43C0-9AC5-2119779C0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615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 on a dock&#10;&#10;Description automatically generated with medium confidence">
            <a:extLst>
              <a:ext uri="{FF2B5EF4-FFF2-40B4-BE49-F238E27FC236}">
                <a16:creationId xmlns:a16="http://schemas.microsoft.com/office/drawing/2014/main" id="{1E4C3F30-13C6-414D-B122-16C279C82C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700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34A111-FE67-4594-919B-AEA7EBC28026}"/>
              </a:ext>
            </a:extLst>
          </p:cNvPr>
          <p:cNvSpPr txBox="1"/>
          <p:nvPr/>
        </p:nvSpPr>
        <p:spPr>
          <a:xfrm>
            <a:off x="0" y="6488668"/>
            <a:ext cx="72273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https://www.understandingglasgow.com/indicators/transport/cycling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629A7-2A8D-49D7-87D1-6DC025570713}"/>
              </a:ext>
            </a:extLst>
          </p:cNvPr>
          <p:cNvSpPr txBox="1"/>
          <p:nvPr/>
        </p:nvSpPr>
        <p:spPr>
          <a:xfrm>
            <a:off x="0" y="462167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1"/>
                </a:solidFill>
              </a:rPr>
              <a:t>more cyclists traveling into Glasgow city centre.</a:t>
            </a:r>
          </a:p>
          <a:p>
            <a:pPr algn="ctr"/>
            <a:r>
              <a:rPr lang="en-GB" sz="3600">
                <a:solidFill>
                  <a:schemeClr val="bg1">
                    <a:lumMod val="75000"/>
                  </a:schemeClr>
                </a:solidFill>
              </a:rPr>
              <a:t>When compare 2009 with 2018.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0BAAF-190C-4D72-B737-43EDC9DCBB56}"/>
              </a:ext>
            </a:extLst>
          </p:cNvPr>
          <p:cNvSpPr/>
          <p:nvPr/>
        </p:nvSpPr>
        <p:spPr>
          <a:xfrm>
            <a:off x="2844148" y="800299"/>
            <a:ext cx="650370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205 %</a:t>
            </a:r>
          </a:p>
        </p:txBody>
      </p:sp>
    </p:spTree>
    <p:extLst>
      <p:ext uri="{BB962C8B-B14F-4D97-AF65-F5344CB8AC3E}">
        <p14:creationId xmlns:p14="http://schemas.microsoft.com/office/powerpoint/2010/main" val="703051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0BB13-321A-42DB-B03C-CFD5D83377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70" y="0"/>
            <a:ext cx="7046259" cy="5184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B2C3E-95BF-46B7-B1F4-29F34644A7EF}"/>
              </a:ext>
            </a:extLst>
          </p:cNvPr>
          <p:cNvSpPr txBox="1"/>
          <p:nvPr/>
        </p:nvSpPr>
        <p:spPr>
          <a:xfrm>
            <a:off x="-1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/>
              <a:t>124 more cyclists using Bells Bridge during 2 day survey period in 2018 compared to same period in 2009. </a:t>
            </a:r>
          </a:p>
        </p:txBody>
      </p:sp>
    </p:spTree>
    <p:extLst>
      <p:ext uri="{BB962C8B-B14F-4D97-AF65-F5344CB8AC3E}">
        <p14:creationId xmlns:p14="http://schemas.microsoft.com/office/powerpoint/2010/main" val="25772083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rry, close&#10;&#10;Description automatically generated">
            <a:extLst>
              <a:ext uri="{FF2B5EF4-FFF2-40B4-BE49-F238E27FC236}">
                <a16:creationId xmlns:a16="http://schemas.microsoft.com/office/drawing/2014/main" id="{51E3823F-F052-4177-A2F8-A1B200323D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6" y="0"/>
            <a:ext cx="1028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611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8ABB2B1-3C62-4D8A-B79A-DCE0AA9AA9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27" y="0"/>
            <a:ext cx="10285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712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doll, clipart, vector graphics&#10;&#10;Description automatically generated">
            <a:extLst>
              <a:ext uri="{FF2B5EF4-FFF2-40B4-BE49-F238E27FC236}">
                <a16:creationId xmlns:a16="http://schemas.microsoft.com/office/drawing/2014/main" id="{BA1FF23F-9918-4221-931F-4339657CEA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397" cy="59831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370DF5-D9E5-442C-BE5F-CBEA4392E342}"/>
              </a:ext>
            </a:extLst>
          </p:cNvPr>
          <p:cNvSpPr/>
          <p:nvPr/>
        </p:nvSpPr>
        <p:spPr>
          <a:xfrm>
            <a:off x="4398694" y="5983113"/>
            <a:ext cx="2706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39784534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0AEED-690D-4E07-B526-A1894AA10393}"/>
              </a:ext>
            </a:extLst>
          </p:cNvPr>
          <p:cNvSpPr/>
          <p:nvPr/>
        </p:nvSpPr>
        <p:spPr>
          <a:xfrm>
            <a:off x="0" y="0"/>
            <a:ext cx="12192000" cy="7171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“…nobody uses them…</a:t>
            </a:r>
          </a:p>
          <a:p>
            <a:pPr algn="ctr"/>
            <a:r>
              <a:rPr lang="en-US" sz="115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should we use them?”</a:t>
            </a:r>
          </a:p>
        </p:txBody>
      </p:sp>
    </p:spTree>
    <p:extLst>
      <p:ext uri="{BB962C8B-B14F-4D97-AF65-F5344CB8AC3E}">
        <p14:creationId xmlns:p14="http://schemas.microsoft.com/office/powerpoint/2010/main" val="26793763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BCA9A9-BCA8-43BF-992B-987B36EFBD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E28D545-C588-42AD-B6B7-B087398DCC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075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Government License for public sector information">
            <a:extLst>
              <a:ext uri="{FF2B5EF4-FFF2-40B4-BE49-F238E27FC236}">
                <a16:creationId xmlns:a16="http://schemas.microsoft.com/office/drawing/2014/main" id="{7B2DE041-9BF3-4933-BBA2-502938DB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3816"/>
            <a:ext cx="12130826" cy="189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938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7A4AA-1A5D-4CC0-89C5-C02451633C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245" y="0"/>
            <a:ext cx="8058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980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43340D6-1022-4C9F-9A02-50FFCF91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546B56-F66E-4098-A61B-9C2147F438EC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Define your audience?</a:t>
            </a:r>
          </a:p>
        </p:txBody>
      </p:sp>
    </p:spTree>
    <p:extLst>
      <p:ext uri="{BB962C8B-B14F-4D97-AF65-F5344CB8AC3E}">
        <p14:creationId xmlns:p14="http://schemas.microsoft.com/office/powerpoint/2010/main" val="21845689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D34747-AB4C-4416-A410-9CAD4FD0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00" y="609952"/>
            <a:ext cx="8000000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88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D17E9EA-1771-418D-A1A7-1966B326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/>
          <a:stretch/>
        </p:blipFill>
        <p:spPr>
          <a:xfrm>
            <a:off x="-4" y="10"/>
            <a:ext cx="2952750" cy="3940619"/>
          </a:xfrm>
          <a:custGeom>
            <a:avLst/>
            <a:gdLst/>
            <a:ahLst/>
            <a:cxnLst/>
            <a:rect l="l" t="t" r="r" b="b"/>
            <a:pathLst>
              <a:path w="2952750" h="3940629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</p:spPr>
      </p:pic>
      <p:pic>
        <p:nvPicPr>
          <p:cNvPr id="13" name="Picture 12" descr="A picture containing hair, looking, black, posing&#10;&#10;Description automatically generated">
            <a:extLst>
              <a:ext uri="{FF2B5EF4-FFF2-40B4-BE49-F238E27FC236}">
                <a16:creationId xmlns:a16="http://schemas.microsoft.com/office/drawing/2014/main" id="{25F6478A-89EC-49FA-9A3D-1FDEAEA71D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3253" y="10"/>
            <a:ext cx="2857499" cy="3842008"/>
          </a:xfrm>
          <a:custGeom>
            <a:avLst/>
            <a:gdLst/>
            <a:ahLst/>
            <a:cxnLst/>
            <a:rect l="l" t="t" r="r" b="b"/>
            <a:pathLst>
              <a:path w="2857499" h="3842018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</p:spPr>
      </p:pic>
      <p:pic>
        <p:nvPicPr>
          <p:cNvPr id="11" name="Picture 10" descr="A picture containing wall, person, indoor, necktie&#10;&#10;Description automatically generated">
            <a:extLst>
              <a:ext uri="{FF2B5EF4-FFF2-40B4-BE49-F238E27FC236}">
                <a16:creationId xmlns:a16="http://schemas.microsoft.com/office/drawing/2014/main" id="{EF1E0AA3-2D05-4DD3-928C-2FD5EFBB4D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1" y="10"/>
            <a:ext cx="2857499" cy="4026227"/>
          </a:xfrm>
          <a:custGeom>
            <a:avLst/>
            <a:gdLst/>
            <a:ahLst/>
            <a:cxnLst/>
            <a:rect l="l" t="t" r="r" b="b"/>
            <a:pathLst>
              <a:path w="2857499" h="4026237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</p:spPr>
      </p:pic>
      <p:pic>
        <p:nvPicPr>
          <p:cNvPr id="9" name="Picture 8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6A839281-A849-4C10-B11C-79B0653684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9249" y="10"/>
            <a:ext cx="2952751" cy="4049475"/>
          </a:xfrm>
          <a:custGeom>
            <a:avLst/>
            <a:gdLst/>
            <a:ahLst/>
            <a:cxnLst/>
            <a:rect l="l" t="t" r="r" b="b"/>
            <a:pathLst>
              <a:path w="2952751" h="4049485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</p:spPr>
      </p:pic>
      <p:grpSp>
        <p:nvGrpSpPr>
          <p:cNvPr id="16" name="Group 19">
            <a:extLst>
              <a:ext uri="{FF2B5EF4-FFF2-40B4-BE49-F238E27FC236}">
                <a16:creationId xmlns:a16="http://schemas.microsoft.com/office/drawing/2014/main" id="{31655B4F-4050-4B1F-82A8-180E74CF9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A4C97B-84C4-4658-A6D6-600CB62B4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FE591E-19B9-480D-9B26-EB96D70C2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7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89BAF1-BA30-4E00-BAA2-C45DCBE20AA8}"/>
              </a:ext>
            </a:extLst>
          </p:cNvPr>
          <p:cNvSpPr txBox="1"/>
          <p:nvPr/>
        </p:nvSpPr>
        <p:spPr>
          <a:xfrm>
            <a:off x="5664201" y="4766266"/>
            <a:ext cx="5692774" cy="1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</a:rPr>
              <a:t>https://unsplash.com/s/photos/face</a:t>
            </a:r>
          </a:p>
        </p:txBody>
      </p:sp>
    </p:spTree>
    <p:extLst>
      <p:ext uri="{BB962C8B-B14F-4D97-AF65-F5344CB8AC3E}">
        <p14:creationId xmlns:p14="http://schemas.microsoft.com/office/powerpoint/2010/main" val="28303791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98135EBA-B3A3-4F88-BCB1-D0C8E63F4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842EDB8E-10D2-4704-98B8-07341EAA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466" y="365124"/>
            <a:ext cx="2834938" cy="3574727"/>
          </a:xfrm>
          <a:prstGeom prst="rect">
            <a:avLst/>
          </a:prstGeom>
        </p:spPr>
      </p:pic>
      <p:pic>
        <p:nvPicPr>
          <p:cNvPr id="7" name="Picture 6" descr="A picture containing person, person, indoor, older&#10;&#10;Description automatically generated">
            <a:extLst>
              <a:ext uri="{FF2B5EF4-FFF2-40B4-BE49-F238E27FC236}">
                <a16:creationId xmlns:a16="http://schemas.microsoft.com/office/drawing/2014/main" id="{1FD6E86F-5045-4F2E-BF7D-3AABFFC636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2833" y="365124"/>
            <a:ext cx="2834938" cy="2057400"/>
          </a:xfrm>
          <a:prstGeom prst="rect">
            <a:avLst/>
          </a:prstGeom>
        </p:spPr>
      </p:pic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447D1B1D-04C6-4151-9423-F5437649E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788307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person, clothing, standing&#10;&#10;Description automatically generated">
            <a:extLst>
              <a:ext uri="{FF2B5EF4-FFF2-40B4-BE49-F238E27FC236}">
                <a16:creationId xmlns:a16="http://schemas.microsoft.com/office/drawing/2014/main" id="{C35D6265-B92F-4EE0-B35A-E7A74FC706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466" y="4119239"/>
            <a:ext cx="2834938" cy="2057724"/>
          </a:xfrm>
          <a:prstGeom prst="rect">
            <a:avLst/>
          </a:prstGeom>
        </p:spPr>
      </p:pic>
      <p:pic>
        <p:nvPicPr>
          <p:cNvPr id="11" name="Picture 10" descr="A picture containing person, indoor, wall, red&#10;&#10;Description automatically generated">
            <a:extLst>
              <a:ext uri="{FF2B5EF4-FFF2-40B4-BE49-F238E27FC236}">
                <a16:creationId xmlns:a16="http://schemas.microsoft.com/office/drawing/2014/main" id="{7BD8ABF4-9FB2-4DF0-9A36-18846F46AE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2834" y="2601911"/>
            <a:ext cx="2834937" cy="3575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1F22A6-9712-463C-AAE9-7C2C4CC1EC70}"/>
              </a:ext>
            </a:extLst>
          </p:cNvPr>
          <p:cNvSpPr txBox="1"/>
          <p:nvPr/>
        </p:nvSpPr>
        <p:spPr>
          <a:xfrm>
            <a:off x="7214190" y="2048256"/>
            <a:ext cx="4413749" cy="41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https://www.pexels.com/search/face/</a:t>
            </a:r>
          </a:p>
        </p:txBody>
      </p:sp>
    </p:spTree>
    <p:extLst>
      <p:ext uri="{BB962C8B-B14F-4D97-AF65-F5344CB8AC3E}">
        <p14:creationId xmlns:p14="http://schemas.microsoft.com/office/powerpoint/2010/main" val="19452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3AD768-BCD0-8B2B-64D0-589938446533}"/>
              </a:ext>
            </a:extLst>
          </p:cNvPr>
          <p:cNvSpPr txBox="1"/>
          <p:nvPr/>
        </p:nvSpPr>
        <p:spPr>
          <a:xfrm>
            <a:off x="0" y="1034534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Georgia Pro Cond Semibold" panose="020F0502020204030204" pitchFamily="18" charset="0"/>
              </a:rPr>
              <a:t>"Eat your own dog food"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E812-A29E-06C9-BED6-9B6541E3BCDF}"/>
              </a:ext>
            </a:extLst>
          </p:cNvPr>
          <p:cNvSpPr txBox="1"/>
          <p:nvPr/>
        </p:nvSpPr>
        <p:spPr>
          <a:xfrm>
            <a:off x="0" y="2807612"/>
            <a:ext cx="1219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“Show people that you do, what you tell other people to do……"</a:t>
            </a:r>
          </a:p>
        </p:txBody>
      </p:sp>
    </p:spTree>
    <p:extLst>
      <p:ext uri="{BB962C8B-B14F-4D97-AF65-F5344CB8AC3E}">
        <p14:creationId xmlns:p14="http://schemas.microsoft.com/office/powerpoint/2010/main" val="17521396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enagers walking down a road">
            <a:extLst>
              <a:ext uri="{FF2B5EF4-FFF2-40B4-BE49-F238E27FC236}">
                <a16:creationId xmlns:a16="http://schemas.microsoft.com/office/drawing/2014/main" id="{2BBB61A0-A1B9-675C-F243-A2F573499F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157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DEF7E7-B9E6-A63E-A835-C5A48D306793}"/>
              </a:ext>
            </a:extLst>
          </p:cNvPr>
          <p:cNvSpPr/>
          <p:nvPr/>
        </p:nvSpPr>
        <p:spPr>
          <a:xfrm>
            <a:off x="1592580" y="172434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Don’t just talk the talk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Walk the Walk</a:t>
            </a:r>
            <a:r>
              <a:rPr lang="en-US" sz="800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777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mammal, dog&#10;&#10;Description automatically generated">
            <a:extLst>
              <a:ext uri="{FF2B5EF4-FFF2-40B4-BE49-F238E27FC236}">
                <a16:creationId xmlns:a16="http://schemas.microsoft.com/office/drawing/2014/main" id="{EE556238-E1ED-4C69-9E13-E48C4651C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05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chocolate, indoor, plant&#10;&#10;Description automatically generated">
            <a:extLst>
              <a:ext uri="{FF2B5EF4-FFF2-40B4-BE49-F238E27FC236}">
                <a16:creationId xmlns:a16="http://schemas.microsoft.com/office/drawing/2014/main" id="{E07D4A39-743C-4398-A22E-A59D875C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3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pile, stacked, stationary&#10;&#10;Description automatically generated">
            <a:extLst>
              <a:ext uri="{FF2B5EF4-FFF2-40B4-BE49-F238E27FC236}">
                <a16:creationId xmlns:a16="http://schemas.microsoft.com/office/drawing/2014/main" id="{BE953144-8FA2-4FBD-BF16-C60200BD66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607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25D27-60C3-C403-D9E3-150378D33F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02" y="0"/>
            <a:ext cx="9251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83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697D2-2DB9-96B2-5AA3-9E4531E9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8" y="533762"/>
            <a:ext cx="11409524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24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99D5B-F380-8119-D046-34A91B35D5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03" y="0"/>
            <a:ext cx="9663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525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A65CF-A12F-147E-FD3D-BD1C197F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1" y="352809"/>
            <a:ext cx="11495238" cy="6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70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028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37A2307C-EA3F-4CBB-8C03-B2861492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4E62F5F0-F07C-4F42-9263-C3A10FBAA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7360" y="2039112"/>
            <a:ext cx="2779776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91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66846E-D613-4AB3-890E-E0BEC7D2538A}"/>
              </a:ext>
            </a:extLst>
          </p:cNvPr>
          <p:cNvSpPr/>
          <p:nvPr/>
        </p:nvSpPr>
        <p:spPr>
          <a:xfrm>
            <a:off x="0" y="5060"/>
            <a:ext cx="121920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CBCCD-2A0B-4158-8C61-06EA403C7D86}"/>
              </a:ext>
            </a:extLst>
          </p:cNvPr>
          <p:cNvSpPr/>
          <p:nvPr/>
        </p:nvSpPr>
        <p:spPr>
          <a:xfrm>
            <a:off x="0" y="2233910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 </a:t>
            </a:r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+ D = DX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02D8E6-C007-42E2-AA0E-5E510DA9B475}"/>
              </a:ext>
            </a:extLst>
          </p:cNvPr>
          <p:cNvGrpSpPr/>
          <p:nvPr/>
        </p:nvGrpSpPr>
        <p:grpSpPr>
          <a:xfrm>
            <a:off x="-161925" y="4250977"/>
            <a:ext cx="12353925" cy="2650302"/>
            <a:chOff x="-161925" y="4250977"/>
            <a:chExt cx="12353925" cy="26503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10D819-0BEE-4828-B144-BE583F568F4C}"/>
                </a:ext>
              </a:extLst>
            </p:cNvPr>
            <p:cNvSpPr/>
            <p:nvPr/>
          </p:nvSpPr>
          <p:spPr>
            <a:xfrm>
              <a:off x="0" y="4250977"/>
              <a:ext cx="1219200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9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2) </a:t>
              </a:r>
              <a:r>
                <a:rPr lang="en-US" sz="9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 + D = XD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1E44E7-8CFE-4D25-97BB-47C4F3904DC9}"/>
                </a:ext>
              </a:extLst>
            </p:cNvPr>
            <p:cNvSpPr/>
            <p:nvPr/>
          </p:nvSpPr>
          <p:spPr>
            <a:xfrm>
              <a:off x="-161925" y="6254948"/>
              <a:ext cx="1219200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3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Hint X = 10 D = 500 </a:t>
              </a:r>
              <a:endParaRPr lang="en-US" sz="3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39333B-56DE-4D3D-9DAC-A00E9B2D1D25}"/>
              </a:ext>
            </a:extLst>
          </p:cNvPr>
          <p:cNvSpPr txBox="1"/>
          <p:nvPr/>
        </p:nvSpPr>
        <p:spPr>
          <a:xfrm>
            <a:off x="9599468" y="6568786"/>
            <a:ext cx="260465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hlinkClick r:id="rId2"/>
              </a:rPr>
              <a:t>https://www.romannumerals.org/converter</a:t>
            </a:r>
            <a:endParaRPr lang="en-US" sz="105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26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turama Fry Meme |  HMMM NOT SURE IF THIS; IS A TRICK QUESTION | image tagged in memes,futurama fry | made w/ Imgflip meme maker">
            <a:extLst>
              <a:ext uri="{FF2B5EF4-FFF2-40B4-BE49-F238E27FC236}">
                <a16:creationId xmlns:a16="http://schemas.microsoft.com/office/drawing/2014/main" id="{EDB530C8-C53F-41F0-9ED8-84A30495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137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y Strength and Conditioning Philosophy (as of 2014 ...">
            <a:extLst>
              <a:ext uri="{FF2B5EF4-FFF2-40B4-BE49-F238E27FC236}">
                <a16:creationId xmlns:a16="http://schemas.microsoft.com/office/drawing/2014/main" id="{5A7CD42F-37C6-4EE4-822B-22E870D6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7" y="643467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9305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7CBCCD-2A0B-4158-8C61-06EA403C7D86}"/>
              </a:ext>
            </a:extLst>
          </p:cNvPr>
          <p:cNvSpPr/>
          <p:nvPr/>
        </p:nvSpPr>
        <p:spPr>
          <a:xfrm>
            <a:off x="-1" y="4708387"/>
            <a:ext cx="1219200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 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“X” + “D” = “XD” </a:t>
            </a:r>
            <a:r>
              <a:rPr lang="en-GB" sz="9600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10D819-0BEE-4828-B144-BE583F568F4C}"/>
              </a:ext>
            </a:extLst>
          </p:cNvPr>
          <p:cNvSpPr/>
          <p:nvPr/>
        </p:nvSpPr>
        <p:spPr>
          <a:xfrm>
            <a:off x="0" y="2387929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+ 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  <a:cs typeface="+mn-lt"/>
              </a:rPr>
              <a:t>500 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510 </a:t>
            </a:r>
            <a:endParaRPr lang="en-US" sz="9600" b="0" cap="none" spc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Wingdings"/>
              <a:sym typeface="Wingding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03433-3FC0-E9B3-4B56-0F8405DCCCC7}"/>
              </a:ext>
            </a:extLst>
          </p:cNvPr>
          <p:cNvSpPr txBox="1"/>
          <p:nvPr/>
        </p:nvSpPr>
        <p:spPr>
          <a:xfrm>
            <a:off x="0" y="67472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</a:t>
            </a:r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X + D = DX</a:t>
            </a:r>
            <a:r>
              <a:rPr lang="en-GB" sz="9600" dirty="0">
                <a:solidFill>
                  <a:srgbClr val="00B050"/>
                </a:solidFill>
                <a:latin typeface="Wingdings"/>
                <a:sym typeface="Wingdings"/>
              </a:rPr>
              <a:t> ü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054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940972-0AEE-4F7A-AFCE-7B6990C97C55}"/>
              </a:ext>
            </a:extLst>
          </p:cNvPr>
          <p:cNvSpPr txBox="1"/>
          <p:nvPr/>
        </p:nvSpPr>
        <p:spPr>
          <a:xfrm>
            <a:off x="810492" y="428178"/>
            <a:ext cx="1030085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i="0" dirty="0">
                <a:solidFill>
                  <a:srgbClr val="0070C0"/>
                </a:solidFill>
                <a:effectLst/>
              </a:rPr>
              <a:t>People do not buy goods and services. </a:t>
            </a:r>
          </a:p>
          <a:p>
            <a:r>
              <a:rPr lang="en-GB" sz="9600" b="1" i="0" dirty="0">
                <a:solidFill>
                  <a:srgbClr val="0070C0"/>
                </a:solidFill>
                <a:effectLst/>
              </a:rPr>
              <a:t>They buy relations, stories and magic.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FA7A5-388A-4100-8F96-C80E72CF62D5}"/>
              </a:ext>
            </a:extLst>
          </p:cNvPr>
          <p:cNvSpPr txBox="1"/>
          <p:nvPr/>
        </p:nvSpPr>
        <p:spPr>
          <a:xfrm>
            <a:off x="11022979" y="6488668"/>
            <a:ext cx="1500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0070C0"/>
                </a:solidFill>
                <a:effectLst/>
              </a:rPr>
              <a:t>Seth Godin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689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E042E45-3942-16C8-DAC3-3D82E53CD0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7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67E2D5-66D8-4A4C-83F4-00E2AA21AD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791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waterfall over a lake&#10;&#10;Description automatically generated">
            <a:extLst>
              <a:ext uri="{FF2B5EF4-FFF2-40B4-BE49-F238E27FC236}">
                <a16:creationId xmlns:a16="http://schemas.microsoft.com/office/drawing/2014/main" id="{CF606E2D-5B2A-405F-915C-9E9F39F48E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221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with a pool in front of a building&#10;&#10;Description automatically generated">
            <a:extLst>
              <a:ext uri="{FF2B5EF4-FFF2-40B4-BE49-F238E27FC236}">
                <a16:creationId xmlns:a16="http://schemas.microsoft.com/office/drawing/2014/main" id="{5F56E8A8-4970-4610-BBDE-D127D9FD7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509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beach&#10;&#10;Description automatically generated">
            <a:extLst>
              <a:ext uri="{FF2B5EF4-FFF2-40B4-BE49-F238E27FC236}">
                <a16:creationId xmlns:a16="http://schemas.microsoft.com/office/drawing/2014/main" id="{AF3E1633-EA9D-4CCB-9E07-4E20DAA498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C6039-0CB9-4DE1-963A-9C45268D725D}"/>
              </a:ext>
            </a:extLst>
          </p:cNvPr>
          <p:cNvSpPr txBox="1"/>
          <p:nvPr/>
        </p:nvSpPr>
        <p:spPr>
          <a:xfrm>
            <a:off x="9732672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arcadiapod.com/2013/02/04/x-the-unknown-1956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240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bject, white, sitting&#10;&#10;Description automatically generated">
            <a:extLst>
              <a:ext uri="{FF2B5EF4-FFF2-40B4-BE49-F238E27FC236}">
                <a16:creationId xmlns:a16="http://schemas.microsoft.com/office/drawing/2014/main" id="{66A8C3BF-4E77-4945-8B0A-1BFC681C5F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466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indoor, side, white&#10;&#10;Description automatically generated">
            <a:extLst>
              <a:ext uri="{FF2B5EF4-FFF2-40B4-BE49-F238E27FC236}">
                <a16:creationId xmlns:a16="http://schemas.microsoft.com/office/drawing/2014/main" id="{A94A8985-B8D8-4096-B6FF-9603E7C55E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13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zebra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72348656-8A11-4467-ADE2-B215D61412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673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EA04EFCF-6096-423B-9F58-96A10C8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80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flying, water, large&#10;&#10;Description automatically generated">
            <a:extLst>
              <a:ext uri="{FF2B5EF4-FFF2-40B4-BE49-F238E27FC236}">
                <a16:creationId xmlns:a16="http://schemas.microsoft.com/office/drawing/2014/main" id="{7F2E12AE-0DF2-4954-BC21-7326DB9F27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4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DF9AF4CD-DB1C-46F4-A116-C0765024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72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45E41-4B19-4279-BA3F-8D35D8AE2C3F}"/>
              </a:ext>
            </a:extLst>
          </p:cNvPr>
          <p:cNvSpPr txBox="1"/>
          <p:nvPr/>
        </p:nvSpPr>
        <p:spPr>
          <a:xfrm>
            <a:off x="0" y="1038641"/>
            <a:ext cx="12191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Min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Max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Average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How many records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How much detail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69998B-A0EA-43A0-8F4C-496B0373413E}"/>
              </a:ext>
            </a:extLst>
          </p:cNvPr>
          <p:cNvSpPr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questions to ask</a:t>
            </a:r>
          </a:p>
        </p:txBody>
      </p:sp>
    </p:spTree>
    <p:extLst>
      <p:ext uri="{BB962C8B-B14F-4D97-AF65-F5344CB8AC3E}">
        <p14:creationId xmlns:p14="http://schemas.microsoft.com/office/powerpoint/2010/main" val="16481653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370AF19-B7EE-4174-830E-DD8F70947462}"/>
              </a:ext>
            </a:extLst>
          </p:cNvPr>
          <p:cNvGraphicFramePr/>
          <p:nvPr/>
        </p:nvGraphicFramePr>
        <p:xfrm>
          <a:off x="0" y="1544320"/>
          <a:ext cx="12192000" cy="531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3203211-EA33-41FA-8401-27FEABF509C1}"/>
              </a:ext>
            </a:extLst>
          </p:cNvPr>
          <p:cNvSpPr/>
          <p:nvPr/>
        </p:nvSpPr>
        <p:spPr>
          <a:xfrm>
            <a:off x="4292759" y="0"/>
            <a:ext cx="3342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Hierarchies</a:t>
            </a:r>
          </a:p>
        </p:txBody>
      </p:sp>
    </p:spTree>
    <p:extLst>
      <p:ext uri="{BB962C8B-B14F-4D97-AF65-F5344CB8AC3E}">
        <p14:creationId xmlns:p14="http://schemas.microsoft.com/office/powerpoint/2010/main" val="41705425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Good?: IKEA - Instruction Manual">
            <a:extLst>
              <a:ext uri="{FF2B5EF4-FFF2-40B4-BE49-F238E27FC236}">
                <a16:creationId xmlns:a16="http://schemas.microsoft.com/office/drawing/2014/main" id="{035A2A4E-DA99-41AC-99A2-6C87935C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8803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ower BI Desktop September 2015 Update - YouTube">
            <a:extLst>
              <a:ext uri="{FF2B5EF4-FFF2-40B4-BE49-F238E27FC236}">
                <a16:creationId xmlns:a16="http://schemas.microsoft.com/office/drawing/2014/main" id="{D7005E12-4FB3-40EF-90B6-E659C6D7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450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C7368-D33A-46BB-8D45-5882A28D926D}"/>
              </a:ext>
            </a:extLst>
          </p:cNvPr>
          <p:cNvSpPr/>
          <p:nvPr/>
        </p:nvSpPr>
        <p:spPr>
          <a:xfrm>
            <a:off x="399497" y="0"/>
            <a:ext cx="109358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Quantitative?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90B461-E8F2-EEDC-B590-2D9D633DF88D}"/>
              </a:ext>
            </a:extLst>
          </p:cNvPr>
          <p:cNvGrpSpPr/>
          <p:nvPr/>
        </p:nvGrpSpPr>
        <p:grpSpPr>
          <a:xfrm>
            <a:off x="681853" y="2289395"/>
            <a:ext cx="9701864" cy="2640398"/>
            <a:chOff x="681853" y="2289395"/>
            <a:chExt cx="9701864" cy="26403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FF6BBC0-F901-4EB7-939F-FDDE81468213}"/>
                </a:ext>
              </a:extLst>
            </p:cNvPr>
            <p:cNvGrpSpPr/>
            <p:nvPr/>
          </p:nvGrpSpPr>
          <p:grpSpPr>
            <a:xfrm>
              <a:off x="681853" y="2825020"/>
              <a:ext cx="1958567" cy="2104773"/>
              <a:chOff x="523592" y="753982"/>
              <a:chExt cx="1958567" cy="2104773"/>
            </a:xfrm>
          </p:grpSpPr>
          <p:pic>
            <p:nvPicPr>
              <p:cNvPr id="6" name="Graphic 5" descr="Rubber duck outline">
                <a:extLst>
                  <a:ext uri="{FF2B5EF4-FFF2-40B4-BE49-F238E27FC236}">
                    <a16:creationId xmlns:a16="http://schemas.microsoft.com/office/drawing/2014/main" id="{B0657D0F-C359-41E3-8CD0-310096C86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592" y="12425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c 6" descr="Rubber duck outline">
                <a:extLst>
                  <a:ext uri="{FF2B5EF4-FFF2-40B4-BE49-F238E27FC236}">
                    <a16:creationId xmlns:a16="http://schemas.microsoft.com/office/drawing/2014/main" id="{13B16482-1926-47B1-BD3E-D57890ACD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2056" y="18892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Rubber duck outline">
                <a:extLst>
                  <a:ext uri="{FF2B5EF4-FFF2-40B4-BE49-F238E27FC236}">
                    <a16:creationId xmlns:a16="http://schemas.microsoft.com/office/drawing/2014/main" id="{CE622560-75AD-4BCE-87FE-53D96B875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7539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Rubber duck outline">
                <a:extLst>
                  <a:ext uri="{FF2B5EF4-FFF2-40B4-BE49-F238E27FC236}">
                    <a16:creationId xmlns:a16="http://schemas.microsoft.com/office/drawing/2014/main" id="{1711FB1A-E0BB-4BE5-B09D-CC79ACE9D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67759" y="194435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Rubber duck outline">
                <a:extLst>
                  <a:ext uri="{FF2B5EF4-FFF2-40B4-BE49-F238E27FC236}">
                    <a16:creationId xmlns:a16="http://schemas.microsoft.com/office/drawing/2014/main" id="{DE312CDF-0197-44FD-9F71-657BA53C3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139240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6345B-55F1-4B1C-AB76-BA92D74CD421}"/>
                </a:ext>
              </a:extLst>
            </p:cNvPr>
            <p:cNvSpPr/>
            <p:nvPr/>
          </p:nvSpPr>
          <p:spPr>
            <a:xfrm>
              <a:off x="3640018" y="2289395"/>
              <a:ext cx="6743699" cy="258532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Discrete –</a:t>
              </a:r>
              <a:b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How many ducks in the pond in June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0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C7368-D33A-46BB-8D45-5882A28D926D}"/>
              </a:ext>
            </a:extLst>
          </p:cNvPr>
          <p:cNvSpPr/>
          <p:nvPr/>
        </p:nvSpPr>
        <p:spPr>
          <a:xfrm>
            <a:off x="399497" y="0"/>
            <a:ext cx="109358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Quantitative?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A6E0EA-B32F-5BBA-8F40-C255EFF489A4}"/>
              </a:ext>
            </a:extLst>
          </p:cNvPr>
          <p:cNvGrpSpPr/>
          <p:nvPr/>
        </p:nvGrpSpPr>
        <p:grpSpPr>
          <a:xfrm>
            <a:off x="681853" y="2289395"/>
            <a:ext cx="9701864" cy="3416320"/>
            <a:chOff x="681853" y="2289395"/>
            <a:chExt cx="9701864" cy="3416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FF6BBC0-F901-4EB7-939F-FDDE81468213}"/>
                </a:ext>
              </a:extLst>
            </p:cNvPr>
            <p:cNvGrpSpPr/>
            <p:nvPr/>
          </p:nvGrpSpPr>
          <p:grpSpPr>
            <a:xfrm>
              <a:off x="681853" y="2825020"/>
              <a:ext cx="1958567" cy="2104773"/>
              <a:chOff x="523592" y="753982"/>
              <a:chExt cx="1958567" cy="2104773"/>
            </a:xfrm>
          </p:grpSpPr>
          <p:pic>
            <p:nvPicPr>
              <p:cNvPr id="6" name="Graphic 5" descr="Rubber duck outline">
                <a:extLst>
                  <a:ext uri="{FF2B5EF4-FFF2-40B4-BE49-F238E27FC236}">
                    <a16:creationId xmlns:a16="http://schemas.microsoft.com/office/drawing/2014/main" id="{B0657D0F-C359-41E3-8CD0-310096C86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592" y="12425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c 6" descr="Rubber duck outline">
                <a:extLst>
                  <a:ext uri="{FF2B5EF4-FFF2-40B4-BE49-F238E27FC236}">
                    <a16:creationId xmlns:a16="http://schemas.microsoft.com/office/drawing/2014/main" id="{13B16482-1926-47B1-BD3E-D57890ACD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2056" y="18892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Rubber duck outline">
                <a:extLst>
                  <a:ext uri="{FF2B5EF4-FFF2-40B4-BE49-F238E27FC236}">
                    <a16:creationId xmlns:a16="http://schemas.microsoft.com/office/drawing/2014/main" id="{CE622560-75AD-4BCE-87FE-53D96B875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7539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Rubber duck outline">
                <a:extLst>
                  <a:ext uri="{FF2B5EF4-FFF2-40B4-BE49-F238E27FC236}">
                    <a16:creationId xmlns:a16="http://schemas.microsoft.com/office/drawing/2014/main" id="{1711FB1A-E0BB-4BE5-B09D-CC79ACE9D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67759" y="194435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Rubber duck outline">
                <a:extLst>
                  <a:ext uri="{FF2B5EF4-FFF2-40B4-BE49-F238E27FC236}">
                    <a16:creationId xmlns:a16="http://schemas.microsoft.com/office/drawing/2014/main" id="{DE312CDF-0197-44FD-9F71-657BA53C3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139240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6345B-55F1-4B1C-AB76-BA92D74CD421}"/>
                </a:ext>
              </a:extLst>
            </p:cNvPr>
            <p:cNvSpPr/>
            <p:nvPr/>
          </p:nvSpPr>
          <p:spPr>
            <a:xfrm>
              <a:off x="3640018" y="2289395"/>
              <a:ext cx="6743699" cy="34163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Continuous –</a:t>
              </a:r>
              <a:b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What is the weight of all the </a:t>
              </a:r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ducks in the pond in June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3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C7368-D33A-46BB-8D45-5882A28D926D}"/>
              </a:ext>
            </a:extLst>
          </p:cNvPr>
          <p:cNvSpPr/>
          <p:nvPr/>
        </p:nvSpPr>
        <p:spPr>
          <a:xfrm>
            <a:off x="0" y="0"/>
            <a:ext cx="1219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b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Qualitive or Categorical 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246F43-10DA-496B-BCBC-580ED4141915}"/>
              </a:ext>
            </a:extLst>
          </p:cNvPr>
          <p:cNvSpPr/>
          <p:nvPr/>
        </p:nvSpPr>
        <p:spPr>
          <a:xfrm>
            <a:off x="0" y="3176257"/>
            <a:ext cx="1219200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data Nominal, can it be ranked, is there any correlations….. 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747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08A2D4-73B0-4C15-B559-A911017973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6" y="0"/>
            <a:ext cx="996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49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22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905502-F5B1-4C05-BFC4-DF0567EF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Graphic 5" descr="Badge 4 with solid fill">
            <a:extLst>
              <a:ext uri="{FF2B5EF4-FFF2-40B4-BE49-F238E27FC236}">
                <a16:creationId xmlns:a16="http://schemas.microsoft.com/office/drawing/2014/main" id="{B87825B0-9B44-2EBF-D050-2B8906B06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8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8B1EB7-830B-C9C7-9156-82A4ED77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838"/>
            <a:ext cx="12192000" cy="6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598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torcycle, parked, outdoor&#10;&#10;Description automatically generated">
            <a:extLst>
              <a:ext uri="{FF2B5EF4-FFF2-40B4-BE49-F238E27FC236}">
                <a16:creationId xmlns:a16="http://schemas.microsoft.com/office/drawing/2014/main" id="{E868184F-636F-4F4B-96CD-5390651694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352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85164420-6C0A-4F28-9D3E-94EEBAF2CE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109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A1AD680-B742-4F30-BF9C-7D81B4BD3B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74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224DD3A1-5044-4FB1-8967-40C23E7A42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0"/>
            <a:ext cx="12187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24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ard disc&#10;&#10;Description automatically generated">
            <a:extLst>
              <a:ext uri="{FF2B5EF4-FFF2-40B4-BE49-F238E27FC236}">
                <a16:creationId xmlns:a16="http://schemas.microsoft.com/office/drawing/2014/main" id="{CA13B276-E68B-4B26-B9AC-60823D7F5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65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E4D409-0DE6-44E0-B9CC-33C1C2DDE5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35399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“Computer Ram”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“Hard Drive”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D005FD-9A5D-4FFA-A92A-1267FC7B3262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18" name="Rectangle: Diagonal Corners Rounded 17">
              <a:extLst>
                <a:ext uri="{FF2B5EF4-FFF2-40B4-BE49-F238E27FC236}">
                  <a16:creationId xmlns:a16="http://schemas.microsoft.com/office/drawing/2014/main" id="{D6CA993B-A896-4131-BB60-DBE8A4A9038F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9F28DF-E82E-4923-A095-772420915AA6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613DE0-BE60-4892-A10C-78D9882B7CAC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1289A729-822E-4B0E-B9E9-074571A3EE47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6ACF8E-C9A6-4B22-9738-A3EC82B40409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04856A-4B2F-41B5-A619-C82D72A450A7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24" name="Rectangle: Diagonal Corners Rounded 23">
              <a:extLst>
                <a:ext uri="{FF2B5EF4-FFF2-40B4-BE49-F238E27FC236}">
                  <a16:creationId xmlns:a16="http://schemas.microsoft.com/office/drawing/2014/main" id="{4EBD1E94-E47A-4204-97B7-0DEC52503EDA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F18FF2-4B9E-4354-AD63-A6E010DCEA5E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pic>
        <p:nvPicPr>
          <p:cNvPr id="26" name="Picture 25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153E212-8993-47BA-A5F5-FFCC013B6C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0019"/>
            <a:ext cx="1383627" cy="820796"/>
          </a:xfrm>
          <a:prstGeom prst="rect">
            <a:avLst/>
          </a:prstGeom>
        </p:spPr>
      </p:pic>
      <p:pic>
        <p:nvPicPr>
          <p:cNvPr id="27" name="Picture 26" descr="A picture containing hard disc&#10;&#10;Description automatically generated">
            <a:extLst>
              <a:ext uri="{FF2B5EF4-FFF2-40B4-BE49-F238E27FC236}">
                <a16:creationId xmlns:a16="http://schemas.microsoft.com/office/drawing/2014/main" id="{CA6A7B21-506F-4346-942E-D60E0F2715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019800"/>
            <a:ext cx="1534483" cy="8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47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24" name="Graphic 23" descr="Key outline">
            <a:extLst>
              <a:ext uri="{FF2B5EF4-FFF2-40B4-BE49-F238E27FC236}">
                <a16:creationId xmlns:a16="http://schemas.microsoft.com/office/drawing/2014/main" id="{F47CA5D1-5CC7-4CC3-9671-B0AE4F4AB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9218" y="1475457"/>
            <a:ext cx="1212783" cy="12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24" name="Graphic 23" descr="Key outline">
            <a:extLst>
              <a:ext uri="{FF2B5EF4-FFF2-40B4-BE49-F238E27FC236}">
                <a16:creationId xmlns:a16="http://schemas.microsoft.com/office/drawing/2014/main" id="{F47CA5D1-5CC7-4CC3-9671-B0AE4F4AB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9218" y="1475457"/>
            <a:ext cx="1212783" cy="12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5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0.07448 0.5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D9B0DD23-4617-486F-9CD5-A64718031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1200" y="1449629"/>
            <a:ext cx="1288829" cy="128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2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ellphone&#10;&#10;Description automatically generated">
            <a:extLst>
              <a:ext uri="{FF2B5EF4-FFF2-40B4-BE49-F238E27FC236}">
                <a16:creationId xmlns:a16="http://schemas.microsoft.com/office/drawing/2014/main" id="{03F20F06-8B59-43F2-937B-13A448BB48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12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D9B0DD23-4617-486F-9CD5-A64718031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1200" y="1449629"/>
            <a:ext cx="1288829" cy="1288829"/>
          </a:xfrm>
          <a:prstGeom prst="rect">
            <a:avLst/>
          </a:prstGeom>
        </p:spPr>
      </p:pic>
      <p:pic>
        <p:nvPicPr>
          <p:cNvPr id="19" name="Graphic 18" descr="Battery charging outline">
            <a:extLst>
              <a:ext uri="{FF2B5EF4-FFF2-40B4-BE49-F238E27FC236}">
                <a16:creationId xmlns:a16="http://schemas.microsoft.com/office/drawing/2014/main" id="{A9D31F60-5FBA-4C20-9F47-9AF6E6978C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8925" y="3451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5742 0.187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9" name="Graphic 18" descr="Battery charging outline">
            <a:extLst>
              <a:ext uri="{FF2B5EF4-FFF2-40B4-BE49-F238E27FC236}">
                <a16:creationId xmlns:a16="http://schemas.microsoft.com/office/drawing/2014/main" id="{A9D31F60-5FBA-4C20-9F47-9AF6E6978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410" y="1614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20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with its paws on a wooden surface&#10;&#10;Description automatically generated">
            <a:extLst>
              <a:ext uri="{FF2B5EF4-FFF2-40B4-BE49-F238E27FC236}">
                <a16:creationId xmlns:a16="http://schemas.microsoft.com/office/drawing/2014/main" id="{F693404C-B10C-58B2-F8E8-7FC506C736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63" y="0"/>
            <a:ext cx="9975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283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51E7A15-3CB0-17D2-1DC5-D5D961566BD9}"/>
              </a:ext>
            </a:extLst>
          </p:cNvPr>
          <p:cNvGrpSpPr/>
          <p:nvPr/>
        </p:nvGrpSpPr>
        <p:grpSpPr>
          <a:xfrm>
            <a:off x="1112150" y="0"/>
            <a:ext cx="9967700" cy="6858000"/>
            <a:chOff x="1112150" y="0"/>
            <a:chExt cx="9967700" cy="6858000"/>
          </a:xfrm>
        </p:grpSpPr>
        <p:pic>
          <p:nvPicPr>
            <p:cNvPr id="3" name="Picture 2" descr="A cat with its paw on a table&#10;&#10;Description automatically generated">
              <a:extLst>
                <a:ext uri="{FF2B5EF4-FFF2-40B4-BE49-F238E27FC236}">
                  <a16:creationId xmlns:a16="http://schemas.microsoft.com/office/drawing/2014/main" id="{19398A4B-987B-B9C7-B312-8BEBC25B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150" y="0"/>
              <a:ext cx="99677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7FD851-EB55-39BC-F851-240FEEA10214}"/>
                </a:ext>
              </a:extLst>
            </p:cNvPr>
            <p:cNvSpPr/>
            <p:nvPr/>
          </p:nvSpPr>
          <p:spPr>
            <a:xfrm>
              <a:off x="4972624" y="5264765"/>
              <a:ext cx="29020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Fixation 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A8E94A-4444-697E-C5DA-56A68C99AB44}"/>
                </a:ext>
              </a:extLst>
            </p:cNvPr>
            <p:cNvSpPr/>
            <p:nvPr/>
          </p:nvSpPr>
          <p:spPr>
            <a:xfrm>
              <a:off x="3345180" y="4869180"/>
              <a:ext cx="1711264" cy="1714500"/>
            </a:xfrm>
            <a:prstGeom prst="ellipse">
              <a:avLst/>
            </a:prstGeom>
            <a:noFill/>
            <a:ln w="539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22019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08EECC3-6535-733C-D03E-FA63F02D8C3C}"/>
              </a:ext>
            </a:extLst>
          </p:cNvPr>
          <p:cNvGrpSpPr/>
          <p:nvPr/>
        </p:nvGrpSpPr>
        <p:grpSpPr>
          <a:xfrm>
            <a:off x="1112150" y="0"/>
            <a:ext cx="9967700" cy="6858000"/>
            <a:chOff x="1112150" y="0"/>
            <a:chExt cx="9967700" cy="6858000"/>
          </a:xfrm>
        </p:grpSpPr>
        <p:pic>
          <p:nvPicPr>
            <p:cNvPr id="3" name="Picture 2" descr="A cat with its paws on a table&#10;&#10;Description automatically generated">
              <a:extLst>
                <a:ext uri="{FF2B5EF4-FFF2-40B4-BE49-F238E27FC236}">
                  <a16:creationId xmlns:a16="http://schemas.microsoft.com/office/drawing/2014/main" id="{B7FE4CAB-D8C1-FDC9-5CAB-A6AF72B62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150" y="0"/>
              <a:ext cx="99677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C18B1C-1B72-A081-0640-211011842449}"/>
                </a:ext>
              </a:extLst>
            </p:cNvPr>
            <p:cNvSpPr/>
            <p:nvPr/>
          </p:nvSpPr>
          <p:spPr>
            <a:xfrm>
              <a:off x="3898204" y="5299055"/>
              <a:ext cx="29020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Fixation 2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144BFE-0A88-056A-B5AA-0238DF648374}"/>
                </a:ext>
              </a:extLst>
            </p:cNvPr>
            <p:cNvSpPr/>
            <p:nvPr/>
          </p:nvSpPr>
          <p:spPr>
            <a:xfrm>
              <a:off x="6800281" y="4625340"/>
              <a:ext cx="1848419" cy="1889760"/>
            </a:xfrm>
            <a:prstGeom prst="ellipse">
              <a:avLst/>
            </a:prstGeom>
            <a:noFill/>
            <a:ln w="539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23258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A80D96-1E6E-A478-C5A8-615730CDA8AD}"/>
              </a:ext>
            </a:extLst>
          </p:cNvPr>
          <p:cNvGrpSpPr/>
          <p:nvPr/>
        </p:nvGrpSpPr>
        <p:grpSpPr>
          <a:xfrm>
            <a:off x="1112150" y="0"/>
            <a:ext cx="9967700" cy="6858000"/>
            <a:chOff x="1112150" y="0"/>
            <a:chExt cx="9967700" cy="6858000"/>
          </a:xfrm>
        </p:grpSpPr>
        <p:pic>
          <p:nvPicPr>
            <p:cNvPr id="3" name="Picture 2" descr="A cat with its paws on a table&#10;&#10;Description automatically generated">
              <a:extLst>
                <a:ext uri="{FF2B5EF4-FFF2-40B4-BE49-F238E27FC236}">
                  <a16:creationId xmlns:a16="http://schemas.microsoft.com/office/drawing/2014/main" id="{6DBD9E5E-63FF-D41B-FDBB-858AB160D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150" y="0"/>
              <a:ext cx="99677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C0C4CD-7BD3-0C10-5A2A-14534B0C6971}"/>
                </a:ext>
              </a:extLst>
            </p:cNvPr>
            <p:cNvSpPr/>
            <p:nvPr/>
          </p:nvSpPr>
          <p:spPr>
            <a:xfrm>
              <a:off x="8081584" y="1854815"/>
              <a:ext cx="29020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Fixation 3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852AE1-6413-B48E-60C1-2DB880C051A1}"/>
                </a:ext>
              </a:extLst>
            </p:cNvPr>
            <p:cNvSpPr/>
            <p:nvPr/>
          </p:nvSpPr>
          <p:spPr>
            <a:xfrm>
              <a:off x="6937441" y="213360"/>
              <a:ext cx="1848419" cy="1889760"/>
            </a:xfrm>
            <a:prstGeom prst="ellipse">
              <a:avLst/>
            </a:prstGeom>
            <a:noFill/>
            <a:ln w="539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741940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8877AE0-B4FC-2797-5584-DF2FC8D07DBC}"/>
              </a:ext>
            </a:extLst>
          </p:cNvPr>
          <p:cNvGrpSpPr/>
          <p:nvPr/>
        </p:nvGrpSpPr>
        <p:grpSpPr>
          <a:xfrm>
            <a:off x="1112150" y="0"/>
            <a:ext cx="9967700" cy="6858000"/>
            <a:chOff x="1112150" y="0"/>
            <a:chExt cx="9967700" cy="6858000"/>
          </a:xfrm>
        </p:grpSpPr>
        <p:pic>
          <p:nvPicPr>
            <p:cNvPr id="3" name="Picture 2" descr="A cat with its paws on a table&#10;&#10;Description automatically generated">
              <a:extLst>
                <a:ext uri="{FF2B5EF4-FFF2-40B4-BE49-F238E27FC236}">
                  <a16:creationId xmlns:a16="http://schemas.microsoft.com/office/drawing/2014/main" id="{91DBD79D-F5A2-5D59-6EE7-7970A3F1C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150" y="0"/>
              <a:ext cx="99677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B9588C-9BE2-5A4F-9D0C-BD3BCD07682C}"/>
                </a:ext>
              </a:extLst>
            </p:cNvPr>
            <p:cNvSpPr/>
            <p:nvPr/>
          </p:nvSpPr>
          <p:spPr>
            <a:xfrm>
              <a:off x="1208344" y="1527155"/>
              <a:ext cx="29020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Fixation 4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377270-9C45-3D5B-F734-B4AA3156CF01}"/>
                </a:ext>
              </a:extLst>
            </p:cNvPr>
            <p:cNvSpPr/>
            <p:nvPr/>
          </p:nvSpPr>
          <p:spPr>
            <a:xfrm>
              <a:off x="3737041" y="99060"/>
              <a:ext cx="1848419" cy="1889760"/>
            </a:xfrm>
            <a:prstGeom prst="ellipse">
              <a:avLst/>
            </a:prstGeom>
            <a:noFill/>
            <a:ln w="539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480977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&#10;&#10;Description automatically generated">
            <a:extLst>
              <a:ext uri="{FF2B5EF4-FFF2-40B4-BE49-F238E27FC236}">
                <a16:creationId xmlns:a16="http://schemas.microsoft.com/office/drawing/2014/main" id="{AFC9BD9E-5273-7080-F495-B9F798B4BA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823" y="1668780"/>
            <a:ext cx="3591813" cy="3196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2FC64-3C55-C6A7-8510-2EA3F6BFB18E}"/>
              </a:ext>
            </a:extLst>
          </p:cNvPr>
          <p:cNvSpPr txBox="1"/>
          <p:nvPr/>
        </p:nvSpPr>
        <p:spPr>
          <a:xfrm>
            <a:off x="0" y="6611779"/>
            <a:ext cx="655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https://www.flickr.com/photos/flamephoenix1991/8376271918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70157-6803-D04D-CDFB-CC762BEDA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80" y="-27979"/>
            <a:ext cx="2232660" cy="1559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4EF3-FA2B-1C27-F38F-F5588EE173B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782" y="-27979"/>
            <a:ext cx="2232660" cy="15595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D5AD96-9166-4A1D-D517-404B594FED4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284" y="-27979"/>
            <a:ext cx="2326893" cy="15874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F00BD2-1BBB-BE38-C3F1-70C5B5F855F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019" y="-27979"/>
            <a:ext cx="2400894" cy="158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FFD3F4-2935-5107-1A56-1D785F24E16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0755" y="-27979"/>
            <a:ext cx="2303537" cy="1587499"/>
          </a:xfrm>
          <a:prstGeom prst="rect">
            <a:avLst/>
          </a:prstGeom>
        </p:spPr>
      </p:pic>
      <p:pic>
        <p:nvPicPr>
          <p:cNvPr id="35" name="Picture 34" descr="A cat with its paws on a wooden surface&#10;&#10;Description automatically generated">
            <a:extLst>
              <a:ext uri="{FF2B5EF4-FFF2-40B4-BE49-F238E27FC236}">
                <a16:creationId xmlns:a16="http://schemas.microsoft.com/office/drawing/2014/main" id="{1F471BA4-0594-61C6-1054-05528409CD0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625" y="4642152"/>
            <a:ext cx="3189816" cy="219299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2CA9F5-A80A-579A-F0C3-60F2762A66C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246610" y="1531541"/>
            <a:ext cx="4687465" cy="147910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6A2F02-90CA-A4DF-DEE0-F3DD7DF2112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606112" y="1531541"/>
            <a:ext cx="2327963" cy="147910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010832-FA17-4123-542C-592EFF1C539D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911495" y="1559520"/>
            <a:ext cx="101236" cy="1483793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A27371-CAED-864C-5AD5-E6C0C890CC4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911495" y="1559521"/>
            <a:ext cx="2591971" cy="1465116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D5FE2A8-B9B3-F580-CDD4-B51CACAE664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962113" y="1559520"/>
            <a:ext cx="5020411" cy="145112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8B9EA6-2D22-7668-AA19-20252D9DA9F4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915533" y="3024637"/>
            <a:ext cx="46580" cy="1617515"/>
          </a:xfrm>
          <a:prstGeom prst="straightConnector1">
            <a:avLst/>
          </a:prstGeom>
          <a:ln w="1143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3732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with its paws on a wooden surface&#10;&#10;Description automatically generated">
            <a:extLst>
              <a:ext uri="{FF2B5EF4-FFF2-40B4-BE49-F238E27FC236}">
                <a16:creationId xmlns:a16="http://schemas.microsoft.com/office/drawing/2014/main" id="{F693404C-B10C-58B2-F8E8-7FC506C736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63" y="0"/>
            <a:ext cx="9975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452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hite cubes with black letters&#10;&#10;Description automatically generated">
            <a:extLst>
              <a:ext uri="{FF2B5EF4-FFF2-40B4-BE49-F238E27FC236}">
                <a16:creationId xmlns:a16="http://schemas.microsoft.com/office/drawing/2014/main" id="{4324E6BA-DC01-C814-42AE-25C191E9CF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10" b="48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32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E33B8-C2B0-4AB0-B88E-A8157A89B09F}"/>
              </a:ext>
            </a:extLst>
          </p:cNvPr>
          <p:cNvSpPr/>
          <p:nvPr/>
        </p:nvSpPr>
        <p:spPr>
          <a:xfrm>
            <a:off x="0" y="197346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</a:rPr>
              <a:t>Data stories don't change peoples’ minds</a:t>
            </a:r>
          </a:p>
        </p:txBody>
      </p:sp>
    </p:spTree>
    <p:extLst>
      <p:ext uri="{BB962C8B-B14F-4D97-AF65-F5344CB8AC3E}">
        <p14:creationId xmlns:p14="http://schemas.microsoft.com/office/powerpoint/2010/main" val="42620091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0245EC-1D23-4EC2-AE35-EF012B83C95C}"/>
              </a:ext>
            </a:extLst>
          </p:cNvPr>
          <p:cNvSpPr/>
          <p:nvPr/>
        </p:nvSpPr>
        <p:spPr>
          <a:xfrm>
            <a:off x="3677708" y="152400"/>
            <a:ext cx="483658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en-US" sz="199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BD334-67CB-47FA-ACDC-FE51BB060553}"/>
              </a:ext>
            </a:extLst>
          </p:cNvPr>
          <p:cNvSpPr/>
          <p:nvPr/>
        </p:nvSpPr>
        <p:spPr>
          <a:xfrm>
            <a:off x="2043702" y="3886200"/>
            <a:ext cx="810459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 what?</a:t>
            </a:r>
            <a:endParaRPr lang="en-US" sz="16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22294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077340-31A1-5D40-9B8B-AF95D838AB1C}"/>
              </a:ext>
            </a:extLst>
          </p:cNvPr>
          <p:cNvSpPr/>
          <p:nvPr/>
        </p:nvSpPr>
        <p:spPr>
          <a:xfrm>
            <a:off x="1614722" y="-84314"/>
            <a:ext cx="9085501" cy="612475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 </a:t>
            </a:r>
            <a:b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scanning</a:t>
            </a:r>
            <a:endParaRPr lang="en-US" sz="19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96350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4EA6D5-9D00-4B9F-94EF-91B074E3235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239371" y="948018"/>
            <a:ext cx="9583270" cy="0"/>
          </a:xfrm>
          <a:prstGeom prst="straightConnector1">
            <a:avLst/>
          </a:prstGeom>
          <a:ln w="508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FD76435-80A0-4998-94BB-E2CB5C28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71" y="490818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486B2-2F7F-42DF-B8CD-AA5B9BEF5860}"/>
              </a:ext>
            </a:extLst>
          </p:cNvPr>
          <p:cNvCxnSpPr>
            <a:cxnSpLocks/>
          </p:cNvCxnSpPr>
          <p:nvPr/>
        </p:nvCxnSpPr>
        <p:spPr>
          <a:xfrm flipH="1">
            <a:off x="1185583" y="1143000"/>
            <a:ext cx="9637058" cy="424927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C28BB19A-0AEB-4FA5-B742-88E3EC4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2641" y="490818"/>
            <a:ext cx="914400" cy="914400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96AEE89C-7B5D-4B0E-BB86-2F572A32E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112" y="5156946"/>
            <a:ext cx="914400" cy="914400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83F57E91-00FC-4133-A0B4-DBDA65288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2641" y="5156946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FC061E-BAD2-423E-ACE9-0BFCFF45CAA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290918" y="5614146"/>
            <a:ext cx="9531723" cy="806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909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B88F0-5411-30F3-690B-BA47D152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74" y="0"/>
            <a:ext cx="8519051" cy="68580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6813374-10B4-B89F-9C16-FE6C22DBCA5C}"/>
              </a:ext>
            </a:extLst>
          </p:cNvPr>
          <p:cNvCxnSpPr>
            <a:cxnSpLocks/>
          </p:cNvCxnSpPr>
          <p:nvPr/>
        </p:nvCxnSpPr>
        <p:spPr>
          <a:xfrm>
            <a:off x="1467556" y="586774"/>
            <a:ext cx="9264774" cy="0"/>
          </a:xfrm>
          <a:prstGeom prst="straightConnector1">
            <a:avLst/>
          </a:prstGeom>
          <a:ln w="508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E6048E-FCAE-6F06-A22F-11F78D6E1B69}"/>
              </a:ext>
            </a:extLst>
          </p:cNvPr>
          <p:cNvCxnSpPr>
            <a:cxnSpLocks/>
          </p:cNvCxnSpPr>
          <p:nvPr/>
        </p:nvCxnSpPr>
        <p:spPr>
          <a:xfrm flipH="1">
            <a:off x="1569156" y="725311"/>
            <a:ext cx="9163174" cy="47610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00CD03-DE7D-5962-AD22-607B85881293}"/>
              </a:ext>
            </a:extLst>
          </p:cNvPr>
          <p:cNvCxnSpPr>
            <a:cxnSpLocks/>
          </p:cNvCxnSpPr>
          <p:nvPr/>
        </p:nvCxnSpPr>
        <p:spPr>
          <a:xfrm>
            <a:off x="1569156" y="5604685"/>
            <a:ext cx="8982718" cy="0"/>
          </a:xfrm>
          <a:prstGeom prst="straightConnector1">
            <a:avLst/>
          </a:prstGeom>
          <a:ln w="508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6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B88F0-5411-30F3-690B-BA47D152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74" y="0"/>
            <a:ext cx="85190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964F1E-290B-DF53-BC30-2C8DA96A5A88}"/>
              </a:ext>
            </a:extLst>
          </p:cNvPr>
          <p:cNvSpPr/>
          <p:nvPr/>
        </p:nvSpPr>
        <p:spPr>
          <a:xfrm>
            <a:off x="1836474" y="0"/>
            <a:ext cx="4259526" cy="598311"/>
          </a:xfrm>
          <a:prstGeom prst="rect">
            <a:avLst/>
          </a:prstGeom>
          <a:noFill/>
          <a:ln w="635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6915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B88F0-5411-30F3-690B-BA47D152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74" y="0"/>
            <a:ext cx="851905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177CC7-4D33-709A-A7BB-46DF8AB396AB}"/>
              </a:ext>
            </a:extLst>
          </p:cNvPr>
          <p:cNvSpPr/>
          <p:nvPr/>
        </p:nvSpPr>
        <p:spPr>
          <a:xfrm>
            <a:off x="1836473" y="570088"/>
            <a:ext cx="8519051" cy="2760134"/>
          </a:xfrm>
          <a:prstGeom prst="rect">
            <a:avLst/>
          </a:prstGeom>
          <a:noFill/>
          <a:ln w="635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15744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B88F0-5411-30F3-690B-BA47D152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74" y="0"/>
            <a:ext cx="851905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7CF773-87F1-614B-D155-134F9067313D}"/>
              </a:ext>
            </a:extLst>
          </p:cNvPr>
          <p:cNvSpPr/>
          <p:nvPr/>
        </p:nvSpPr>
        <p:spPr>
          <a:xfrm>
            <a:off x="1836473" y="3429000"/>
            <a:ext cx="8519051" cy="3429000"/>
          </a:xfrm>
          <a:prstGeom prst="rect">
            <a:avLst/>
          </a:prstGeom>
          <a:noFill/>
          <a:ln w="635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09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B88F0-5411-30F3-690B-BA47D152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74" y="0"/>
            <a:ext cx="8519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73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077340-31A1-5D40-9B8B-AF95D838AB1C}"/>
              </a:ext>
            </a:extLst>
          </p:cNvPr>
          <p:cNvSpPr/>
          <p:nvPr/>
        </p:nvSpPr>
        <p:spPr>
          <a:xfrm>
            <a:off x="1460917" y="320456"/>
            <a:ext cx="9270165" cy="62170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 </a:t>
            </a:r>
          </a:p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scanning</a:t>
            </a:r>
            <a:endParaRPr lang="en-US" sz="19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6081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4EA6D5-9D00-4B9F-94EF-91B074E3235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239371" y="948018"/>
            <a:ext cx="9583270" cy="0"/>
          </a:xfrm>
          <a:prstGeom prst="straightConnector1">
            <a:avLst/>
          </a:prstGeom>
          <a:ln w="508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FD76435-80A0-4998-94BB-E2CB5C28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71" y="490818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486B2-2F7F-42DF-B8CD-AA5B9BEF58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2171" y="1405218"/>
            <a:ext cx="0" cy="124385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C28BB19A-0AEB-4FA5-B742-88E3EC4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2641" y="490818"/>
            <a:ext cx="914400" cy="914400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96AEE89C-7B5D-4B0E-BB86-2F572A32E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971" y="2649071"/>
            <a:ext cx="914400" cy="914400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83F57E91-00FC-4133-A0B4-DBDA65288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17305" y="2602006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FC061E-BAD2-423E-ACE9-0BFCFF45CAA6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1239371" y="3059206"/>
            <a:ext cx="9477934" cy="470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7E0A33-FA71-4FE4-9929-821651031AA4}"/>
              </a:ext>
            </a:extLst>
          </p:cNvPr>
          <p:cNvCxnSpPr>
            <a:cxnSpLocks/>
          </p:cNvCxnSpPr>
          <p:nvPr/>
        </p:nvCxnSpPr>
        <p:spPr>
          <a:xfrm>
            <a:off x="782171" y="3563471"/>
            <a:ext cx="0" cy="13828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F308D05-0DFA-488E-AB6D-E036EE9CD867}"/>
              </a:ext>
            </a:extLst>
          </p:cNvPr>
          <p:cNvSpPr/>
          <p:nvPr/>
        </p:nvSpPr>
        <p:spPr>
          <a:xfrm>
            <a:off x="7194176" y="4329954"/>
            <a:ext cx="437022" cy="43030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DC330A2-DCCF-4510-9217-2DA56CA0FA1F}"/>
              </a:ext>
            </a:extLst>
          </p:cNvPr>
          <p:cNvSpPr/>
          <p:nvPr/>
        </p:nvSpPr>
        <p:spPr>
          <a:xfrm>
            <a:off x="7194176" y="5479677"/>
            <a:ext cx="437022" cy="43030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734B2A-37CD-42A1-8002-4A0983FEDAB3}"/>
              </a:ext>
            </a:extLst>
          </p:cNvPr>
          <p:cNvCxnSpPr>
            <a:cxnSpLocks/>
          </p:cNvCxnSpPr>
          <p:nvPr/>
        </p:nvCxnSpPr>
        <p:spPr>
          <a:xfrm>
            <a:off x="782171" y="4861112"/>
            <a:ext cx="0" cy="13290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D67253-3C62-4028-AA48-CA56DB40913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82171" y="4545107"/>
            <a:ext cx="6412005" cy="201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6E04AA-498B-4F07-B46F-2CF34C4D8412}"/>
              </a:ext>
            </a:extLst>
          </p:cNvPr>
          <p:cNvCxnSpPr>
            <a:cxnSpLocks/>
          </p:cNvCxnSpPr>
          <p:nvPr/>
        </p:nvCxnSpPr>
        <p:spPr>
          <a:xfrm flipV="1">
            <a:off x="782171" y="5684744"/>
            <a:ext cx="6412005" cy="201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68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ign, outdoor, yellow&#10;&#10;Description automatically generated">
            <a:extLst>
              <a:ext uri="{FF2B5EF4-FFF2-40B4-BE49-F238E27FC236}">
                <a16:creationId xmlns:a16="http://schemas.microsoft.com/office/drawing/2014/main" id="{7F0B9886-831B-4090-8A2E-6B45A3D03B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005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C8D42EBD-FE37-4083-8CD6-BA0BA020B5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726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ltitasking Woman - Cognitive overload In the making">
            <a:extLst>
              <a:ext uri="{FF2B5EF4-FFF2-40B4-BE49-F238E27FC236}">
                <a16:creationId xmlns:a16="http://schemas.microsoft.com/office/drawing/2014/main" id="{78626F5C-8479-4026-A110-F2666071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89102"/>
            <a:ext cx="10905066" cy="547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9881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1B8F0DC-48E9-4135-9BF5-7FB0A42740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400050"/>
            <a:ext cx="11858625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3029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4B28E65C-179B-4A1A-8764-2C238DA3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0"/>
            <a:ext cx="578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854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shing Magazine image">
            <a:extLst>
              <a:ext uri="{FF2B5EF4-FFF2-40B4-BE49-F238E27FC236}">
                <a16:creationId xmlns:a16="http://schemas.microsoft.com/office/drawing/2014/main" id="{F95102EA-2FEF-462E-B605-7E6D52BB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17017"/>
            <a:ext cx="8610600" cy="62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ABB25-4A0B-4444-8AED-4C170F07D42B}"/>
              </a:ext>
            </a:extLst>
          </p:cNvPr>
          <p:cNvSpPr txBox="1"/>
          <p:nvPr/>
        </p:nvSpPr>
        <p:spPr>
          <a:xfrm>
            <a:off x="0" y="6579707"/>
            <a:ext cx="10591800" cy="23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/>
              <a:t>https://uxmag.com/articles/four-cognitive-design-guidelines-for-effective-information-dashboards</a:t>
            </a:r>
          </a:p>
        </p:txBody>
      </p:sp>
    </p:spTree>
    <p:extLst>
      <p:ext uri="{BB962C8B-B14F-4D97-AF65-F5344CB8AC3E}">
        <p14:creationId xmlns:p14="http://schemas.microsoft.com/office/powerpoint/2010/main" val="19883053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E67EBB5-C576-4713-9DED-07F134A0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2" y="152400"/>
            <a:ext cx="9871075" cy="638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0FE99-29D6-4BFE-83B8-E99F5339FC99}"/>
              </a:ext>
            </a:extLst>
          </p:cNvPr>
          <p:cNvSpPr txBox="1"/>
          <p:nvPr/>
        </p:nvSpPr>
        <p:spPr>
          <a:xfrm>
            <a:off x="-45244" y="6642556"/>
            <a:ext cx="11639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>
                <a:hlinkClick r:id="rId3"/>
              </a:rPr>
              <a:t>10 Dashboard Design Errors And How To Avoid Them (fusioncharts.com)10 Dashboard Design Errors And How To Avoid Them (fusioncharts.com)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7615455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DCDD34A2-B879-44BD-B3CD-3D7ECF20B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42950"/>
            <a:ext cx="7162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11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A5026B-D525-49FA-84FD-7F051ABE5122}"/>
              </a:ext>
            </a:extLst>
          </p:cNvPr>
          <p:cNvSpPr/>
          <p:nvPr/>
        </p:nvSpPr>
        <p:spPr>
          <a:xfrm>
            <a:off x="7157546" y="767255"/>
            <a:ext cx="5349766" cy="50029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There are only </a:t>
            </a:r>
            <a:r>
              <a:rPr lang="en-US" sz="8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THREE</a:t>
            </a:r>
            <a:r>
              <a:rPr lang="en-US" sz="8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slots in my working memory </a:t>
            </a:r>
          </a:p>
        </p:txBody>
      </p:sp>
      <p:pic>
        <p:nvPicPr>
          <p:cNvPr id="5" name="Picture 4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7D0A16A6-B2CA-4257-BA5B-745071014E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44573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21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1B6AA28B-DFBE-FD29-6228-EAAF0D7979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6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8C4D98-2FA7-604C-3A26-5977F13F30FD}"/>
              </a:ext>
            </a:extLst>
          </p:cNvPr>
          <p:cNvSpPr txBox="1"/>
          <p:nvPr/>
        </p:nvSpPr>
        <p:spPr>
          <a:xfrm>
            <a:off x="0" y="1072665"/>
            <a:ext cx="12192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7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#Fcuk</a:t>
            </a:r>
          </a:p>
          <a:p>
            <a:pPr algn="ctr"/>
            <a:r>
              <a:rPr lang="en-GB" sz="170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Cancer</a:t>
            </a:r>
          </a:p>
        </p:txBody>
      </p:sp>
    </p:spTree>
    <p:extLst>
      <p:ext uri="{BB962C8B-B14F-4D97-AF65-F5344CB8AC3E}">
        <p14:creationId xmlns:p14="http://schemas.microsoft.com/office/powerpoint/2010/main" val="1641306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80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leaf&#10;&#10;Description automatically generated with medium confidence">
            <a:extLst>
              <a:ext uri="{FF2B5EF4-FFF2-40B4-BE49-F238E27FC236}">
                <a16:creationId xmlns:a16="http://schemas.microsoft.com/office/drawing/2014/main" id="{BF2B35DF-6189-41BE-A794-478C514F5A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54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leaf&#10;&#10;Description automatically generated with medium confidence">
            <a:extLst>
              <a:ext uri="{FF2B5EF4-FFF2-40B4-BE49-F238E27FC236}">
                <a16:creationId xmlns:a16="http://schemas.microsoft.com/office/drawing/2014/main" id="{BF2B35DF-6189-41BE-A794-478C514F5A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85E209-3D29-4DCE-A8D8-8C1C12849D14}"/>
              </a:ext>
            </a:extLst>
          </p:cNvPr>
          <p:cNvSpPr/>
          <p:nvPr/>
        </p:nvSpPr>
        <p:spPr>
          <a:xfrm>
            <a:off x="0" y="-19050"/>
            <a:ext cx="1218895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Preattentiv</a:t>
            </a:r>
            <a:r>
              <a:rPr lang="en-US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en-US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Attributes</a:t>
            </a:r>
            <a:endParaRPr lang="en-US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53059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ck on a wall&#10;&#10;Description automatically generated with medium confidence">
            <a:extLst>
              <a:ext uri="{FF2B5EF4-FFF2-40B4-BE49-F238E27FC236}">
                <a16:creationId xmlns:a16="http://schemas.microsoft.com/office/drawing/2014/main" id="{C8C1CC11-0990-4369-BA5F-19779FB90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585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98F1A0-1581-48FE-8192-361F0F811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41561"/>
              </p:ext>
            </p:extLst>
          </p:nvPr>
        </p:nvGraphicFramePr>
        <p:xfrm>
          <a:off x="1635628" y="0"/>
          <a:ext cx="8920744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196">
                  <a:extLst>
                    <a:ext uri="{9D8B030D-6E8A-4147-A177-3AD203B41FA5}">
                      <a16:colId xmlns:a16="http://schemas.microsoft.com/office/drawing/2014/main" val="171974873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41619537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61869137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336854881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28966101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58182519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032163726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90399739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810184630"/>
                    </a:ext>
                  </a:extLst>
                </a:gridCol>
                <a:gridCol w="633572">
                  <a:extLst>
                    <a:ext uri="{9D8B030D-6E8A-4147-A177-3AD203B41FA5}">
                      <a16:colId xmlns:a16="http://schemas.microsoft.com/office/drawing/2014/main" val="2217334015"/>
                    </a:ext>
                  </a:extLst>
                </a:gridCol>
                <a:gridCol w="640820">
                  <a:extLst>
                    <a:ext uri="{9D8B030D-6E8A-4147-A177-3AD203B41FA5}">
                      <a16:colId xmlns:a16="http://schemas.microsoft.com/office/drawing/2014/main" val="151071561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8879704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99829235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627598575"/>
                    </a:ext>
                  </a:extLst>
                </a:gridCol>
              </a:tblGrid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57677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422924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477325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849133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655842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91846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924466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22411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42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891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09FEF2-00E9-4206-9289-62E065DA6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596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98F1A0-1581-48FE-8192-361F0F811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442470"/>
              </p:ext>
            </p:extLst>
          </p:nvPr>
        </p:nvGraphicFramePr>
        <p:xfrm>
          <a:off x="1711828" y="-76200"/>
          <a:ext cx="8920744" cy="70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196">
                  <a:extLst>
                    <a:ext uri="{9D8B030D-6E8A-4147-A177-3AD203B41FA5}">
                      <a16:colId xmlns:a16="http://schemas.microsoft.com/office/drawing/2014/main" val="171974873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41619537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61869137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336854881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28966101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58182519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032163726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90399739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460769355"/>
                    </a:ext>
                  </a:extLst>
                </a:gridCol>
                <a:gridCol w="633572">
                  <a:extLst>
                    <a:ext uri="{9D8B030D-6E8A-4147-A177-3AD203B41FA5}">
                      <a16:colId xmlns:a16="http://schemas.microsoft.com/office/drawing/2014/main" val="2217334015"/>
                    </a:ext>
                  </a:extLst>
                </a:gridCol>
                <a:gridCol w="640820">
                  <a:extLst>
                    <a:ext uri="{9D8B030D-6E8A-4147-A177-3AD203B41FA5}">
                      <a16:colId xmlns:a16="http://schemas.microsoft.com/office/drawing/2014/main" val="151071561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8879704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99829235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31324081"/>
                    </a:ext>
                  </a:extLst>
                </a:gridCol>
              </a:tblGrid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57677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422924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477325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849133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655842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91846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924466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22411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460709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97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81772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34B284-E5DD-41A5-A1C4-FBE9C679CC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260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trunk in a forest&#10;&#10;Description automatically generated with low confidence">
            <a:extLst>
              <a:ext uri="{FF2B5EF4-FFF2-40B4-BE49-F238E27FC236}">
                <a16:creationId xmlns:a16="http://schemas.microsoft.com/office/drawing/2014/main" id="{02930462-F30D-4C8F-8A41-62551A69B6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803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X Reading List - Cyborg Anthropology">
            <a:extLst>
              <a:ext uri="{FF2B5EF4-FFF2-40B4-BE49-F238E27FC236}">
                <a16:creationId xmlns:a16="http://schemas.microsoft.com/office/drawing/2014/main" id="{86255163-EF57-4C9B-B997-005E6514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6443"/>
            <a:ext cx="6065363" cy="68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7411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2753706" y="1543868"/>
            <a:ext cx="6684587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1080574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799695" cy="1325349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177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04184E-686A-4AEA-AD66-508E2555A287}"/>
              </a:ext>
            </a:extLst>
          </p:cNvPr>
          <p:cNvSpPr/>
          <p:nvPr/>
        </p:nvSpPr>
        <p:spPr>
          <a:xfrm>
            <a:off x="5047892" y="-76200"/>
            <a:ext cx="2096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Length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C7BB6-23B1-4FF0-A4C0-F63ABFAA17AC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6230B7-C249-4E0B-B19D-F713BFF1AA73}"/>
              </a:ext>
            </a:extLst>
          </p:cNvPr>
          <p:cNvCxnSpPr>
            <a:cxnSpLocks/>
          </p:cNvCxnSpPr>
          <p:nvPr/>
        </p:nvCxnSpPr>
        <p:spPr>
          <a:xfrm>
            <a:off x="4038600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EFE09A-FF27-480E-B329-D73604781D48}"/>
              </a:ext>
            </a:extLst>
          </p:cNvPr>
          <p:cNvCxnSpPr>
            <a:cxnSpLocks/>
          </p:cNvCxnSpPr>
          <p:nvPr/>
        </p:nvCxnSpPr>
        <p:spPr>
          <a:xfrm>
            <a:off x="6095999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73243A-039B-43F1-85D5-2350FB03FF7E}"/>
              </a:ext>
            </a:extLst>
          </p:cNvPr>
          <p:cNvCxnSpPr>
            <a:cxnSpLocks/>
          </p:cNvCxnSpPr>
          <p:nvPr/>
        </p:nvCxnSpPr>
        <p:spPr>
          <a:xfrm>
            <a:off x="8153400" y="2743200"/>
            <a:ext cx="0" cy="35052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97DDC8-790A-4F16-BD90-D65748CBE2F9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147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C25DB5-1A05-4DCE-8EA1-108E2F26BA59}"/>
              </a:ext>
            </a:extLst>
          </p:cNvPr>
          <p:cNvCxnSpPr>
            <a:cxnSpLocks/>
          </p:cNvCxnSpPr>
          <p:nvPr/>
        </p:nvCxnSpPr>
        <p:spPr>
          <a:xfrm flipH="1">
            <a:off x="1981200" y="13716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B7AAE9-65E0-4083-97E3-F578C2012555}"/>
              </a:ext>
            </a:extLst>
          </p:cNvPr>
          <p:cNvCxnSpPr>
            <a:cxnSpLocks/>
          </p:cNvCxnSpPr>
          <p:nvPr/>
        </p:nvCxnSpPr>
        <p:spPr>
          <a:xfrm flipH="1">
            <a:off x="1981200" y="27432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39313A-E79D-493A-BE33-65456D696E1E}"/>
              </a:ext>
            </a:extLst>
          </p:cNvPr>
          <p:cNvCxnSpPr>
            <a:cxnSpLocks/>
          </p:cNvCxnSpPr>
          <p:nvPr/>
        </p:nvCxnSpPr>
        <p:spPr>
          <a:xfrm flipH="1">
            <a:off x="1981200" y="4114800"/>
            <a:ext cx="82296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5A45B8-462A-448A-8DF5-1BD551B7CF68}"/>
              </a:ext>
            </a:extLst>
          </p:cNvPr>
          <p:cNvCxnSpPr>
            <a:cxnSpLocks/>
          </p:cNvCxnSpPr>
          <p:nvPr/>
        </p:nvCxnSpPr>
        <p:spPr>
          <a:xfrm flipH="1">
            <a:off x="1981200" y="54864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C42EC6-FFFC-4D61-ACDE-1024CC4216D7}"/>
              </a:ext>
            </a:extLst>
          </p:cNvPr>
          <p:cNvSpPr/>
          <p:nvPr/>
        </p:nvSpPr>
        <p:spPr>
          <a:xfrm>
            <a:off x="5136442" y="-76200"/>
            <a:ext cx="1919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6558003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93E08F-D805-407D-831D-332340126299}"/>
              </a:ext>
            </a:extLst>
          </p:cNvPr>
          <p:cNvSpPr/>
          <p:nvPr/>
        </p:nvSpPr>
        <p:spPr>
          <a:xfrm>
            <a:off x="4388066" y="-76200"/>
            <a:ext cx="3415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Orientation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60F7CB-8994-4273-82D3-6CC8FB357287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C89BC-D48E-41CF-86C3-99A8C756EF4F}"/>
              </a:ext>
            </a:extLst>
          </p:cNvPr>
          <p:cNvCxnSpPr>
            <a:cxnSpLocks/>
          </p:cNvCxnSpPr>
          <p:nvPr/>
        </p:nvCxnSpPr>
        <p:spPr>
          <a:xfrm>
            <a:off x="47244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EF0D7-20F0-4B9B-8F07-470708188128}"/>
              </a:ext>
            </a:extLst>
          </p:cNvPr>
          <p:cNvCxnSpPr>
            <a:cxnSpLocks/>
          </p:cNvCxnSpPr>
          <p:nvPr/>
        </p:nvCxnSpPr>
        <p:spPr>
          <a:xfrm>
            <a:off x="74676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491161-2EDD-4213-A31C-2464964734DB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00ED77-37DA-4A4D-BA4D-70A528E440D5}"/>
              </a:ext>
            </a:extLst>
          </p:cNvPr>
          <p:cNvCxnSpPr>
            <a:cxnSpLocks/>
          </p:cNvCxnSpPr>
          <p:nvPr/>
        </p:nvCxnSpPr>
        <p:spPr>
          <a:xfrm>
            <a:off x="19812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33E47-643F-4439-A6EA-5245DD3739F1}"/>
              </a:ext>
            </a:extLst>
          </p:cNvPr>
          <p:cNvCxnSpPr>
            <a:cxnSpLocks/>
          </p:cNvCxnSpPr>
          <p:nvPr/>
        </p:nvCxnSpPr>
        <p:spPr>
          <a:xfrm>
            <a:off x="47244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DE41-9145-43E3-8C2D-4A0AC2241DC5}"/>
              </a:ext>
            </a:extLst>
          </p:cNvPr>
          <p:cNvCxnSpPr>
            <a:cxnSpLocks/>
          </p:cNvCxnSpPr>
          <p:nvPr/>
        </p:nvCxnSpPr>
        <p:spPr>
          <a:xfrm flipH="1">
            <a:off x="7467600" y="4114800"/>
            <a:ext cx="68580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A00832-D854-40BA-B518-92356AAC1368}"/>
              </a:ext>
            </a:extLst>
          </p:cNvPr>
          <p:cNvCxnSpPr>
            <a:cxnSpLocks/>
          </p:cNvCxnSpPr>
          <p:nvPr/>
        </p:nvCxnSpPr>
        <p:spPr>
          <a:xfrm>
            <a:off x="102108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4375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DD8D02-0F7C-43CE-B0AA-643D38BB3E74}"/>
              </a:ext>
            </a:extLst>
          </p:cNvPr>
          <p:cNvSpPr/>
          <p:nvPr/>
        </p:nvSpPr>
        <p:spPr>
          <a:xfrm>
            <a:off x="4612263" y="-7620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Curvature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ECFC4947-F4C3-4DB1-9696-CA0B34AB2DE5}"/>
              </a:ext>
            </a:extLst>
          </p:cNvPr>
          <p:cNvSpPr/>
          <p:nvPr/>
        </p:nvSpPr>
        <p:spPr>
          <a:xfrm rot="5400000">
            <a:off x="1257300" y="1333500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5B2464F2-F207-485D-9AFA-91CC823D06DE}"/>
              </a:ext>
            </a:extLst>
          </p:cNvPr>
          <p:cNvSpPr/>
          <p:nvPr/>
        </p:nvSpPr>
        <p:spPr>
          <a:xfrm rot="5400000">
            <a:off x="4000500" y="1336813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3FC47C0B-D6F3-4935-8983-3BE32B1DC9FD}"/>
              </a:ext>
            </a:extLst>
          </p:cNvPr>
          <p:cNvSpPr/>
          <p:nvPr/>
        </p:nvSpPr>
        <p:spPr>
          <a:xfrm rot="5400000">
            <a:off x="6707257" y="1333499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284F3659-DCCC-4554-9E9C-C3F1E02B6C9B}"/>
              </a:ext>
            </a:extLst>
          </p:cNvPr>
          <p:cNvSpPr/>
          <p:nvPr/>
        </p:nvSpPr>
        <p:spPr>
          <a:xfrm rot="5400000">
            <a:off x="9543222" y="1333499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CF901E14-E9ED-4952-860D-9A99EFF4E832}"/>
              </a:ext>
            </a:extLst>
          </p:cNvPr>
          <p:cNvSpPr/>
          <p:nvPr/>
        </p:nvSpPr>
        <p:spPr>
          <a:xfrm rot="5400000">
            <a:off x="1224170" y="4070075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8C1EC01-A250-4AF2-86DD-677FB136C386}"/>
              </a:ext>
            </a:extLst>
          </p:cNvPr>
          <p:cNvSpPr/>
          <p:nvPr/>
        </p:nvSpPr>
        <p:spPr>
          <a:xfrm rot="5400000">
            <a:off x="3967370" y="4073388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5B7D708E-6376-4023-B9F3-29E24CCC6636}"/>
              </a:ext>
            </a:extLst>
          </p:cNvPr>
          <p:cNvSpPr/>
          <p:nvPr/>
        </p:nvSpPr>
        <p:spPr>
          <a:xfrm rot="5400000">
            <a:off x="9510092" y="4070074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0CFB54-AD47-4B9E-8216-DA80733E3B23}"/>
              </a:ext>
            </a:extLst>
          </p:cNvPr>
          <p:cNvCxnSpPr/>
          <p:nvPr/>
        </p:nvCxnSpPr>
        <p:spPr>
          <a:xfrm>
            <a:off x="7467600" y="4108174"/>
            <a:ext cx="0" cy="1371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422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64032" y="-16565"/>
            <a:ext cx="1263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Size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95A4C99-CC58-414C-85F6-24A78FB8E2B2}"/>
              </a:ext>
            </a:extLst>
          </p:cNvPr>
          <p:cNvSpPr/>
          <p:nvPr/>
        </p:nvSpPr>
        <p:spPr>
          <a:xfrm>
            <a:off x="8839200" y="3429000"/>
            <a:ext cx="1371600" cy="1371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83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142856" y="-16565"/>
            <a:ext cx="1906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Shape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FDE4085-B349-46BA-87A9-F637CF2654C7}"/>
              </a:ext>
            </a:extLst>
          </p:cNvPr>
          <p:cNvSpPr/>
          <p:nvPr/>
        </p:nvSpPr>
        <p:spPr>
          <a:xfrm>
            <a:off x="1626704" y="1524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83EDB8E-58CE-4500-817C-0E3FC1833163}"/>
              </a:ext>
            </a:extLst>
          </p:cNvPr>
          <p:cNvSpPr/>
          <p:nvPr/>
        </p:nvSpPr>
        <p:spPr>
          <a:xfrm>
            <a:off x="3889248" y="1524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6B14E0E-AD83-4B2D-A9C2-5C90A8A0E1CF}"/>
              </a:ext>
            </a:extLst>
          </p:cNvPr>
          <p:cNvSpPr/>
          <p:nvPr/>
        </p:nvSpPr>
        <p:spPr>
          <a:xfrm>
            <a:off x="6518794" y="152731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30B5F0B-7C47-4B51-A7FD-D9C407941797}"/>
              </a:ext>
            </a:extLst>
          </p:cNvPr>
          <p:cNvSpPr/>
          <p:nvPr/>
        </p:nvSpPr>
        <p:spPr>
          <a:xfrm>
            <a:off x="1626704" y="3429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53B35E-B85C-44FE-B6A2-DD3D7AEF8AAD}"/>
              </a:ext>
            </a:extLst>
          </p:cNvPr>
          <p:cNvSpPr/>
          <p:nvPr/>
        </p:nvSpPr>
        <p:spPr>
          <a:xfrm>
            <a:off x="3889248" y="3429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BF1A817-7216-4C86-8381-3A13AE3642D5}"/>
              </a:ext>
            </a:extLst>
          </p:cNvPr>
          <p:cNvSpPr/>
          <p:nvPr/>
        </p:nvSpPr>
        <p:spPr>
          <a:xfrm>
            <a:off x="6518794" y="343231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18C5CF6-1C27-44B5-A1CD-D4C633D0058C}"/>
              </a:ext>
            </a:extLst>
          </p:cNvPr>
          <p:cNvSpPr/>
          <p:nvPr/>
        </p:nvSpPr>
        <p:spPr>
          <a:xfrm>
            <a:off x="8845296" y="1524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31BBD79-3F73-4DC6-BB1D-55974642ECBA}"/>
              </a:ext>
            </a:extLst>
          </p:cNvPr>
          <p:cNvSpPr/>
          <p:nvPr/>
        </p:nvSpPr>
        <p:spPr>
          <a:xfrm>
            <a:off x="1626704" y="52578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E446C5-A90D-436F-9690-06CC590AA7B4}"/>
              </a:ext>
            </a:extLst>
          </p:cNvPr>
          <p:cNvSpPr/>
          <p:nvPr/>
        </p:nvSpPr>
        <p:spPr>
          <a:xfrm>
            <a:off x="3889248" y="52578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6BEDAC5-6F58-45E2-811C-C5CCBA03CDC1}"/>
              </a:ext>
            </a:extLst>
          </p:cNvPr>
          <p:cNvSpPr/>
          <p:nvPr/>
        </p:nvSpPr>
        <p:spPr>
          <a:xfrm>
            <a:off x="6518794" y="526111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2DF340B-B412-4E5B-AE1F-B89CFC4F2897}"/>
              </a:ext>
            </a:extLst>
          </p:cNvPr>
          <p:cNvSpPr/>
          <p:nvPr/>
        </p:nvSpPr>
        <p:spPr>
          <a:xfrm>
            <a:off x="8845296" y="52578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D902C9A8-BCF2-431B-B7A7-1140B9AD9FF2}"/>
              </a:ext>
            </a:extLst>
          </p:cNvPr>
          <p:cNvSpPr/>
          <p:nvPr/>
        </p:nvSpPr>
        <p:spPr>
          <a:xfrm>
            <a:off x="8994648" y="35052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4009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134567" y="-16565"/>
            <a:ext cx="3922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Added Marks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3748087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4936F12-2BD9-4138-98FB-A7F9488D1EF7}"/>
              </a:ext>
            </a:extLst>
          </p:cNvPr>
          <p:cNvSpPr/>
          <p:nvPr/>
        </p:nvSpPr>
        <p:spPr>
          <a:xfrm>
            <a:off x="9144000" y="5762625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19AF40-554A-4984-BE4E-719A64649917}"/>
              </a:ext>
            </a:extLst>
          </p:cNvPr>
          <p:cNvCxnSpPr>
            <a:stCxn id="15" idx="0"/>
            <a:endCxn id="15" idx="4"/>
          </p:cNvCxnSpPr>
          <p:nvPr/>
        </p:nvCxnSpPr>
        <p:spPr>
          <a:xfrm>
            <a:off x="9525000" y="5762625"/>
            <a:ext cx="0" cy="762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400927-4943-46DE-960E-66566474FD84}"/>
              </a:ext>
            </a:extLst>
          </p:cNvPr>
          <p:cNvCxnSpPr>
            <a:stCxn id="15" idx="2"/>
            <a:endCxn id="15" idx="6"/>
          </p:cNvCxnSpPr>
          <p:nvPr/>
        </p:nvCxnSpPr>
        <p:spPr>
          <a:xfrm>
            <a:off x="9144000" y="6143625"/>
            <a:ext cx="76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928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93E08F-D805-407D-831D-332340126299}"/>
              </a:ext>
            </a:extLst>
          </p:cNvPr>
          <p:cNvSpPr/>
          <p:nvPr/>
        </p:nvSpPr>
        <p:spPr>
          <a:xfrm>
            <a:off x="4637654" y="-76200"/>
            <a:ext cx="291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Enclosure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60F7CB-8994-4273-82D3-6CC8FB357287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C89BC-D48E-41CF-86C3-99A8C756EF4F}"/>
              </a:ext>
            </a:extLst>
          </p:cNvPr>
          <p:cNvCxnSpPr>
            <a:cxnSpLocks/>
          </p:cNvCxnSpPr>
          <p:nvPr/>
        </p:nvCxnSpPr>
        <p:spPr>
          <a:xfrm>
            <a:off x="47244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EF0D7-20F0-4B9B-8F07-470708188128}"/>
              </a:ext>
            </a:extLst>
          </p:cNvPr>
          <p:cNvCxnSpPr>
            <a:cxnSpLocks/>
          </p:cNvCxnSpPr>
          <p:nvPr/>
        </p:nvCxnSpPr>
        <p:spPr>
          <a:xfrm>
            <a:off x="74676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491161-2EDD-4213-A31C-2464964734DB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00ED77-37DA-4A4D-BA4D-70A528E440D5}"/>
              </a:ext>
            </a:extLst>
          </p:cNvPr>
          <p:cNvCxnSpPr>
            <a:cxnSpLocks/>
          </p:cNvCxnSpPr>
          <p:nvPr/>
        </p:nvCxnSpPr>
        <p:spPr>
          <a:xfrm>
            <a:off x="19812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33E47-643F-4439-A6EA-5245DD3739F1}"/>
              </a:ext>
            </a:extLst>
          </p:cNvPr>
          <p:cNvCxnSpPr>
            <a:cxnSpLocks/>
          </p:cNvCxnSpPr>
          <p:nvPr/>
        </p:nvCxnSpPr>
        <p:spPr>
          <a:xfrm>
            <a:off x="47244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DE41-9145-43E3-8C2D-4A0AC2241DC5}"/>
              </a:ext>
            </a:extLst>
          </p:cNvPr>
          <p:cNvCxnSpPr>
            <a:cxnSpLocks/>
          </p:cNvCxnSpPr>
          <p:nvPr/>
        </p:nvCxnSpPr>
        <p:spPr>
          <a:xfrm>
            <a:off x="7467600" y="4191000"/>
            <a:ext cx="0" cy="19812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A00832-D854-40BA-B518-92356AAC1368}"/>
              </a:ext>
            </a:extLst>
          </p:cNvPr>
          <p:cNvCxnSpPr>
            <a:cxnSpLocks/>
          </p:cNvCxnSpPr>
          <p:nvPr/>
        </p:nvCxnSpPr>
        <p:spPr>
          <a:xfrm>
            <a:off x="102108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8C5EDA9-8276-4F10-9A6A-17B17C47EBD6}"/>
              </a:ext>
            </a:extLst>
          </p:cNvPr>
          <p:cNvSpPr/>
          <p:nvPr/>
        </p:nvSpPr>
        <p:spPr>
          <a:xfrm>
            <a:off x="7162800" y="1219200"/>
            <a:ext cx="609600" cy="2362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49736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32999" y="-16565"/>
            <a:ext cx="1326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Blur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3600127" y="3314700"/>
            <a:ext cx="1638946" cy="1524000"/>
          </a:xfrm>
          <a:prstGeom prst="flowChartConnector">
            <a:avLst/>
          </a:prstGeom>
          <a:ln>
            <a:solidFill>
              <a:schemeClr val="accent1">
                <a:shade val="50000"/>
                <a:alpha val="64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8091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3676076" y="-16565"/>
            <a:ext cx="4839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Spatial Grouping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1371600" y="981075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5024437" y="4876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10058400" y="8382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FC8956-AEC0-4E15-A281-CCC99CF5E520}"/>
              </a:ext>
            </a:extLst>
          </p:cNvPr>
          <p:cNvGrpSpPr/>
          <p:nvPr/>
        </p:nvGrpSpPr>
        <p:grpSpPr>
          <a:xfrm>
            <a:off x="609600" y="4400550"/>
            <a:ext cx="1524000" cy="2166937"/>
            <a:chOff x="1626704" y="3148013"/>
            <a:chExt cx="1524000" cy="2166937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8A3A21CC-A1A0-422A-B75D-DFC68321EF81}"/>
                </a:ext>
              </a:extLst>
            </p:cNvPr>
            <p:cNvSpPr/>
            <p:nvPr/>
          </p:nvSpPr>
          <p:spPr>
            <a:xfrm>
              <a:off x="1626704" y="373380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A7ACE80-61B0-4242-8BD6-D5549376FFF8}"/>
                </a:ext>
              </a:extLst>
            </p:cNvPr>
            <p:cNvSpPr/>
            <p:nvPr/>
          </p:nvSpPr>
          <p:spPr>
            <a:xfrm>
              <a:off x="2388704" y="3952875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D258C036-AFD7-46DC-A451-1CD2CA9F6EFE}"/>
                </a:ext>
              </a:extLst>
            </p:cNvPr>
            <p:cNvSpPr/>
            <p:nvPr/>
          </p:nvSpPr>
          <p:spPr>
            <a:xfrm>
              <a:off x="1752600" y="455295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05797393-E24D-4FDB-8A8F-014167A58933}"/>
                </a:ext>
              </a:extLst>
            </p:cNvPr>
            <p:cNvSpPr/>
            <p:nvPr/>
          </p:nvSpPr>
          <p:spPr>
            <a:xfrm>
              <a:off x="2276476" y="3148013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F27A9D-D643-4C29-A67A-905CC3E8414F}"/>
              </a:ext>
            </a:extLst>
          </p:cNvPr>
          <p:cNvGrpSpPr/>
          <p:nvPr/>
        </p:nvGrpSpPr>
        <p:grpSpPr>
          <a:xfrm>
            <a:off x="7467600" y="2167882"/>
            <a:ext cx="1620675" cy="1524000"/>
            <a:chOff x="5809471" y="4953000"/>
            <a:chExt cx="1620675" cy="1524000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40DE61B2-13E7-4427-BF8F-CE479758B4E0}"/>
                </a:ext>
              </a:extLst>
            </p:cNvPr>
            <p:cNvSpPr/>
            <p:nvPr/>
          </p:nvSpPr>
          <p:spPr>
            <a:xfrm>
              <a:off x="5809471" y="5595937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CC0FEE9-1F2F-4E61-BA24-B302F749DEFE}"/>
                </a:ext>
              </a:extLst>
            </p:cNvPr>
            <p:cNvSpPr/>
            <p:nvPr/>
          </p:nvSpPr>
          <p:spPr>
            <a:xfrm>
              <a:off x="6668146" y="571500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203C4260-CE96-4FBC-B50F-F77BF344D501}"/>
                </a:ext>
              </a:extLst>
            </p:cNvPr>
            <p:cNvSpPr/>
            <p:nvPr/>
          </p:nvSpPr>
          <p:spPr>
            <a:xfrm>
              <a:off x="6445575" y="495300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78A4C19-E542-4863-B964-86EAF6D06620}"/>
              </a:ext>
            </a:extLst>
          </p:cNvPr>
          <p:cNvSpPr/>
          <p:nvPr/>
        </p:nvSpPr>
        <p:spPr>
          <a:xfrm>
            <a:off x="10963275" y="5967412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8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881699" cy="134879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95933"/>
              <a:gd name="adj2" fmla="val 794"/>
              <a:gd name="adj3" fmla="val 99668"/>
              <a:gd name="adj4" fmla="val -1785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06CF7FBD-9457-4C53-8D63-317EAD48E61B}"/>
              </a:ext>
            </a:extLst>
          </p:cNvPr>
          <p:cNvSpPr/>
          <p:nvPr/>
        </p:nvSpPr>
        <p:spPr>
          <a:xfrm>
            <a:off x="3247379" y="924781"/>
            <a:ext cx="1969477" cy="627797"/>
          </a:xfrm>
          <a:prstGeom prst="borderCallout3">
            <a:avLst>
              <a:gd name="adj1" fmla="val 99668"/>
              <a:gd name="adj2" fmla="val 52778"/>
              <a:gd name="adj3" fmla="val 287647"/>
              <a:gd name="adj4" fmla="val 62699"/>
              <a:gd name="adj5" fmla="val 284558"/>
              <a:gd name="adj6" fmla="val 62288"/>
              <a:gd name="adj7" fmla="val 474292"/>
              <a:gd name="adj8" fmla="val 7861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Data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23EC0-5F2A-4418-93CF-611AE8580C46}"/>
              </a:ext>
            </a:extLst>
          </p:cNvPr>
          <p:cNvSpPr/>
          <p:nvPr/>
        </p:nvSpPr>
        <p:spPr>
          <a:xfrm>
            <a:off x="4032738" y="3957851"/>
            <a:ext cx="3391877" cy="62779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45058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1879139" y="1543868"/>
            <a:ext cx="8433720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0" cap="none" spc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239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77630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33800" y="-16565"/>
            <a:ext cx="1324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91B9B04-A41E-4FAD-B1FD-65AE8F3811CB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9791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782691" y="-4465"/>
            <a:ext cx="2626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Intensity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09B9F56-3035-4E3A-9461-EFDE4525DBC5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0856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2532043" y="828288"/>
            <a:ext cx="7127913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Spatial</a:t>
            </a:r>
          </a:p>
          <a:p>
            <a:pPr algn="ctr"/>
            <a:r>
              <a:rPr lang="en-US" sz="16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Position</a:t>
            </a:r>
            <a:endParaRPr lang="en-US" sz="16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094819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406789" y="-16565"/>
            <a:ext cx="3378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2D Position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09B9F56-3035-4E3A-9461-EFDE4525DBC5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45139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3699B-A41C-46B0-BE1E-61F06862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1" y="0"/>
            <a:ext cx="10190476" cy="5809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F8661F-CE4A-4BB8-AF8F-A5BDA6906869}"/>
              </a:ext>
            </a:extLst>
          </p:cNvPr>
          <p:cNvSpPr/>
          <p:nvPr/>
        </p:nvSpPr>
        <p:spPr>
          <a:xfrm>
            <a:off x="-9525" y="592514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Website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398756342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46DD6A-9EC6-49FD-896C-F8AFDBD72A42}"/>
              </a:ext>
            </a:extLst>
          </p:cNvPr>
          <p:cNvSpPr/>
          <p:nvPr/>
        </p:nvSpPr>
        <p:spPr>
          <a:xfrm>
            <a:off x="0" y="197346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best performers?</a:t>
            </a:r>
          </a:p>
        </p:txBody>
      </p:sp>
    </p:spTree>
    <p:extLst>
      <p:ext uri="{BB962C8B-B14F-4D97-AF65-F5344CB8AC3E}">
        <p14:creationId xmlns:p14="http://schemas.microsoft.com/office/powerpoint/2010/main" val="294714536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73CDB-E8C1-4C99-84FE-91FE88108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76" y="405190"/>
            <a:ext cx="10419048" cy="60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ED65B-E1A1-D62B-12B8-12C177F5CA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5" y="0"/>
            <a:ext cx="1110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1868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46DD6A-9EC6-49FD-896C-F8AFDBD72A42}"/>
              </a:ext>
            </a:extLst>
          </p:cNvPr>
          <p:cNvSpPr/>
          <p:nvPr/>
        </p:nvSpPr>
        <p:spPr>
          <a:xfrm>
            <a:off x="0" y="279400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worst performers?</a:t>
            </a:r>
          </a:p>
        </p:txBody>
      </p:sp>
    </p:spTree>
    <p:extLst>
      <p:ext uri="{BB962C8B-B14F-4D97-AF65-F5344CB8AC3E}">
        <p14:creationId xmlns:p14="http://schemas.microsoft.com/office/powerpoint/2010/main" val="54338299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EB9CD-BE20-B248-EDC5-8387184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05217" y="160640"/>
            <a:ext cx="10624209" cy="65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3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881699" cy="134879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95933"/>
              <a:gd name="adj2" fmla="val 794"/>
              <a:gd name="adj3" fmla="val 99668"/>
              <a:gd name="adj4" fmla="val -1785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06CF7FBD-9457-4C53-8D63-317EAD48E61B}"/>
              </a:ext>
            </a:extLst>
          </p:cNvPr>
          <p:cNvSpPr/>
          <p:nvPr/>
        </p:nvSpPr>
        <p:spPr>
          <a:xfrm>
            <a:off x="3247379" y="924781"/>
            <a:ext cx="1969477" cy="627797"/>
          </a:xfrm>
          <a:prstGeom prst="borderCallout3">
            <a:avLst>
              <a:gd name="adj1" fmla="val 99668"/>
              <a:gd name="adj2" fmla="val 52778"/>
              <a:gd name="adj3" fmla="val 287647"/>
              <a:gd name="adj4" fmla="val 62699"/>
              <a:gd name="adj5" fmla="val 284558"/>
              <a:gd name="adj6" fmla="val 62288"/>
              <a:gd name="adj7" fmla="val 474292"/>
              <a:gd name="adj8" fmla="val 7861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Data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23EC0-5F2A-4418-93CF-611AE8580C46}"/>
              </a:ext>
            </a:extLst>
          </p:cNvPr>
          <p:cNvSpPr/>
          <p:nvPr/>
        </p:nvSpPr>
        <p:spPr>
          <a:xfrm>
            <a:off x="4032738" y="3957851"/>
            <a:ext cx="3391877" cy="62779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8E95B-65EB-45FB-B10A-3F019DF84A79}"/>
              </a:ext>
            </a:extLst>
          </p:cNvPr>
          <p:cNvSpPr/>
          <p:nvPr/>
        </p:nvSpPr>
        <p:spPr>
          <a:xfrm>
            <a:off x="4353169" y="5822462"/>
            <a:ext cx="3133969" cy="593969"/>
          </a:xfrm>
          <a:prstGeom prst="rect">
            <a:avLst/>
          </a:prstGeom>
          <a:noFill/>
          <a:ln w="476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llout: Double Bent Line 9">
            <a:extLst>
              <a:ext uri="{FF2B5EF4-FFF2-40B4-BE49-F238E27FC236}">
                <a16:creationId xmlns:a16="http://schemas.microsoft.com/office/drawing/2014/main" id="{4F0C1C66-95C2-420C-AEDF-6D33CF26F4F0}"/>
              </a:ext>
            </a:extLst>
          </p:cNvPr>
          <p:cNvSpPr/>
          <p:nvPr/>
        </p:nvSpPr>
        <p:spPr>
          <a:xfrm>
            <a:off x="228658" y="5453884"/>
            <a:ext cx="2176701" cy="627797"/>
          </a:xfrm>
          <a:prstGeom prst="borderCallout3">
            <a:avLst>
              <a:gd name="adj1" fmla="val 56096"/>
              <a:gd name="adj2" fmla="val 101191"/>
              <a:gd name="adj3" fmla="val 54851"/>
              <a:gd name="adj4" fmla="val 100565"/>
              <a:gd name="adj5" fmla="val 109029"/>
              <a:gd name="adj6" fmla="val 164177"/>
              <a:gd name="adj7" fmla="val 107050"/>
              <a:gd name="adj8" fmla="val 18698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Narrative</a:t>
            </a:r>
            <a:endParaRPr lang="en-GB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96620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1979871-CA90-47A3-8D2B-51F4C6243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1360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66E6525-8F4A-4B4B-97AE-428CC90E37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564"/>
            <a:ext cx="12192000" cy="5726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B4D6BD-978F-45BC-B3F7-ED54C4725C90}"/>
              </a:ext>
            </a:extLst>
          </p:cNvPr>
          <p:cNvSpPr/>
          <p:nvPr/>
        </p:nvSpPr>
        <p:spPr>
          <a:xfrm>
            <a:off x="0" y="5941296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Gestalt principles</a:t>
            </a:r>
          </a:p>
        </p:txBody>
      </p:sp>
    </p:spTree>
    <p:extLst>
      <p:ext uri="{BB962C8B-B14F-4D97-AF65-F5344CB8AC3E}">
        <p14:creationId xmlns:p14="http://schemas.microsoft.com/office/powerpoint/2010/main" val="96144398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33971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3684267" y="1666622"/>
            <a:ext cx="720010" cy="3494109"/>
            <a:chOff x="3680790" y="1013016"/>
            <a:chExt cx="720010" cy="3494109"/>
          </a:xfrm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6781800" y="1666622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F34E1BA-3AEA-4585-8286-DF19B6E0742C}"/>
              </a:ext>
            </a:extLst>
          </p:cNvPr>
          <p:cNvSpPr/>
          <p:nvPr/>
        </p:nvSpPr>
        <p:spPr>
          <a:xfrm>
            <a:off x="0" y="556260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11125347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56202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3560442" y="1695197"/>
            <a:ext cx="720010" cy="3494109"/>
            <a:chOff x="3680790" y="1013016"/>
            <a:chExt cx="720010" cy="3494109"/>
          </a:xfrm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7911547" y="1681634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FC6B1F7-A6C0-416C-9B68-07B15E553FE8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397785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91443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4703442" y="1695197"/>
            <a:ext cx="720010" cy="3494109"/>
            <a:chOff x="3680790" y="1013016"/>
            <a:chExt cx="720010" cy="3494109"/>
          </a:xfrm>
          <a:solidFill>
            <a:srgbClr val="5D3A9B"/>
          </a:solidFill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6768547" y="1695197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B21FAF9-E6A1-4502-B2FB-B401C8974ED0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77024792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029017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69E1BB2-8AB8-4044-8B8F-3333F990F23F}"/>
              </a:ext>
            </a:extLst>
          </p:cNvPr>
          <p:cNvSpPr/>
          <p:nvPr/>
        </p:nvSpPr>
        <p:spPr>
          <a:xfrm>
            <a:off x="2286000" y="1371600"/>
            <a:ext cx="3505200" cy="4114800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C0D2A-7B6A-4E4C-B8E1-B63ED3445EE2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Enclosure</a:t>
            </a:r>
          </a:p>
        </p:txBody>
      </p:sp>
    </p:spTree>
    <p:extLst>
      <p:ext uri="{BB962C8B-B14F-4D97-AF65-F5344CB8AC3E}">
        <p14:creationId xmlns:p14="http://schemas.microsoft.com/office/powerpoint/2010/main" val="2300036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881699" cy="134879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95933"/>
              <a:gd name="adj2" fmla="val 794"/>
              <a:gd name="adj3" fmla="val 99668"/>
              <a:gd name="adj4" fmla="val -1785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06CF7FBD-9457-4C53-8D63-317EAD48E61B}"/>
              </a:ext>
            </a:extLst>
          </p:cNvPr>
          <p:cNvSpPr/>
          <p:nvPr/>
        </p:nvSpPr>
        <p:spPr>
          <a:xfrm>
            <a:off x="3247379" y="924781"/>
            <a:ext cx="1969477" cy="627797"/>
          </a:xfrm>
          <a:prstGeom prst="borderCallout3">
            <a:avLst>
              <a:gd name="adj1" fmla="val 99668"/>
              <a:gd name="adj2" fmla="val 52778"/>
              <a:gd name="adj3" fmla="val 287647"/>
              <a:gd name="adj4" fmla="val 62699"/>
              <a:gd name="adj5" fmla="val 284558"/>
              <a:gd name="adj6" fmla="val 62288"/>
              <a:gd name="adj7" fmla="val 474292"/>
              <a:gd name="adj8" fmla="val 7861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Data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23EC0-5F2A-4418-93CF-611AE8580C46}"/>
              </a:ext>
            </a:extLst>
          </p:cNvPr>
          <p:cNvSpPr/>
          <p:nvPr/>
        </p:nvSpPr>
        <p:spPr>
          <a:xfrm>
            <a:off x="4032738" y="3957851"/>
            <a:ext cx="3391877" cy="6277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8E95B-65EB-45FB-B10A-3F019DF84A79}"/>
              </a:ext>
            </a:extLst>
          </p:cNvPr>
          <p:cNvSpPr/>
          <p:nvPr/>
        </p:nvSpPr>
        <p:spPr>
          <a:xfrm>
            <a:off x="4353169" y="5822462"/>
            <a:ext cx="3133969" cy="593969"/>
          </a:xfrm>
          <a:prstGeom prst="rect">
            <a:avLst/>
          </a:prstGeom>
          <a:noFill/>
          <a:ln w="476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llout: Double Bent Line 9">
            <a:extLst>
              <a:ext uri="{FF2B5EF4-FFF2-40B4-BE49-F238E27FC236}">
                <a16:creationId xmlns:a16="http://schemas.microsoft.com/office/drawing/2014/main" id="{4F0C1C66-95C2-420C-AEDF-6D33CF26F4F0}"/>
              </a:ext>
            </a:extLst>
          </p:cNvPr>
          <p:cNvSpPr/>
          <p:nvPr/>
        </p:nvSpPr>
        <p:spPr>
          <a:xfrm>
            <a:off x="228658" y="5453884"/>
            <a:ext cx="2176701" cy="627797"/>
          </a:xfrm>
          <a:prstGeom prst="borderCallout3">
            <a:avLst>
              <a:gd name="adj1" fmla="val 56096"/>
              <a:gd name="adj2" fmla="val 101191"/>
              <a:gd name="adj3" fmla="val 54851"/>
              <a:gd name="adj4" fmla="val 100565"/>
              <a:gd name="adj5" fmla="val 109029"/>
              <a:gd name="adj6" fmla="val 164177"/>
              <a:gd name="adj7" fmla="val 107050"/>
              <a:gd name="adj8" fmla="val 18698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Narrative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F8AD7F-415D-4462-9921-FE1B042178EA}"/>
              </a:ext>
            </a:extLst>
          </p:cNvPr>
          <p:cNvSpPr/>
          <p:nvPr/>
        </p:nvSpPr>
        <p:spPr>
          <a:xfrm>
            <a:off x="6121018" y="4776514"/>
            <a:ext cx="2607193" cy="500184"/>
          </a:xfrm>
          <a:prstGeom prst="round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llout: Double Bent Line 10">
            <a:extLst>
              <a:ext uri="{FF2B5EF4-FFF2-40B4-BE49-F238E27FC236}">
                <a16:creationId xmlns:a16="http://schemas.microsoft.com/office/drawing/2014/main" id="{1E163FDA-96AE-40AD-BC4F-3E03AB6AECA4}"/>
              </a:ext>
            </a:extLst>
          </p:cNvPr>
          <p:cNvSpPr/>
          <p:nvPr/>
        </p:nvSpPr>
        <p:spPr>
          <a:xfrm>
            <a:off x="8901723" y="6081681"/>
            <a:ext cx="2999583" cy="720999"/>
          </a:xfrm>
          <a:prstGeom prst="borderCallout3">
            <a:avLst>
              <a:gd name="adj1" fmla="val 56096"/>
              <a:gd name="adj2" fmla="val 101191"/>
              <a:gd name="adj3" fmla="val 49872"/>
              <a:gd name="adj4" fmla="val -1045"/>
              <a:gd name="adj5" fmla="val 41719"/>
              <a:gd name="adj6" fmla="val -38596"/>
              <a:gd name="adj7" fmla="val -105826"/>
              <a:gd name="adj8" fmla="val -40236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Call to action</a:t>
            </a:r>
            <a:endParaRPr lang="en-GB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89040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927547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ircle: Hollow 4">
            <a:extLst>
              <a:ext uri="{FF2B5EF4-FFF2-40B4-BE49-F238E27FC236}">
                <a16:creationId xmlns:a16="http://schemas.microsoft.com/office/drawing/2014/main" id="{57D81E73-70BF-4477-91BD-066B690972AD}"/>
              </a:ext>
            </a:extLst>
          </p:cNvPr>
          <p:cNvSpPr/>
          <p:nvPr/>
        </p:nvSpPr>
        <p:spPr>
          <a:xfrm>
            <a:off x="5741755" y="4953000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4">
            <a:extLst>
              <a:ext uri="{FF2B5EF4-FFF2-40B4-BE49-F238E27FC236}">
                <a16:creationId xmlns:a16="http://schemas.microsoft.com/office/drawing/2014/main" id="{F6913B21-3C1E-4A76-B366-53F2290CA4F7}"/>
              </a:ext>
            </a:extLst>
          </p:cNvPr>
          <p:cNvSpPr/>
          <p:nvPr/>
        </p:nvSpPr>
        <p:spPr>
          <a:xfrm>
            <a:off x="5053015" y="479408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4">
            <a:extLst>
              <a:ext uri="{FF2B5EF4-FFF2-40B4-BE49-F238E27FC236}">
                <a16:creationId xmlns:a16="http://schemas.microsoft.com/office/drawing/2014/main" id="{DAE0B5B0-4EA3-496A-95C6-4D9919B162AF}"/>
              </a:ext>
            </a:extLst>
          </p:cNvPr>
          <p:cNvSpPr/>
          <p:nvPr/>
        </p:nvSpPr>
        <p:spPr>
          <a:xfrm>
            <a:off x="6437950" y="479408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4">
            <a:extLst>
              <a:ext uri="{FF2B5EF4-FFF2-40B4-BE49-F238E27FC236}">
                <a16:creationId xmlns:a16="http://schemas.microsoft.com/office/drawing/2014/main" id="{3A6509D3-642E-4552-9D21-418463D55323}"/>
              </a:ext>
            </a:extLst>
          </p:cNvPr>
          <p:cNvSpPr/>
          <p:nvPr/>
        </p:nvSpPr>
        <p:spPr>
          <a:xfrm>
            <a:off x="4409955" y="4482616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4">
            <a:extLst>
              <a:ext uri="{FF2B5EF4-FFF2-40B4-BE49-F238E27FC236}">
                <a16:creationId xmlns:a16="http://schemas.microsoft.com/office/drawing/2014/main" id="{0CC0A28F-3F57-49CF-B6F0-34F461136487}"/>
              </a:ext>
            </a:extLst>
          </p:cNvPr>
          <p:cNvSpPr/>
          <p:nvPr/>
        </p:nvSpPr>
        <p:spPr>
          <a:xfrm>
            <a:off x="7083825" y="4482617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4">
            <a:extLst>
              <a:ext uri="{FF2B5EF4-FFF2-40B4-BE49-F238E27FC236}">
                <a16:creationId xmlns:a16="http://schemas.microsoft.com/office/drawing/2014/main" id="{BD7C12CC-D971-49FA-81EB-792D75AB60E6}"/>
              </a:ext>
            </a:extLst>
          </p:cNvPr>
          <p:cNvSpPr/>
          <p:nvPr/>
        </p:nvSpPr>
        <p:spPr>
          <a:xfrm>
            <a:off x="3973038" y="3910015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4">
            <a:extLst>
              <a:ext uri="{FF2B5EF4-FFF2-40B4-BE49-F238E27FC236}">
                <a16:creationId xmlns:a16="http://schemas.microsoft.com/office/drawing/2014/main" id="{DFC8DCD1-D367-4749-A324-E8B361EFBF02}"/>
              </a:ext>
            </a:extLst>
          </p:cNvPr>
          <p:cNvSpPr/>
          <p:nvPr/>
        </p:nvSpPr>
        <p:spPr>
          <a:xfrm>
            <a:off x="7513627" y="3910015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4">
            <a:extLst>
              <a:ext uri="{FF2B5EF4-FFF2-40B4-BE49-F238E27FC236}">
                <a16:creationId xmlns:a16="http://schemas.microsoft.com/office/drawing/2014/main" id="{2A1C0F6C-E242-4557-B21D-FED03D3835D1}"/>
              </a:ext>
            </a:extLst>
          </p:cNvPr>
          <p:cNvSpPr/>
          <p:nvPr/>
        </p:nvSpPr>
        <p:spPr>
          <a:xfrm>
            <a:off x="3689945" y="3244774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4">
            <a:extLst>
              <a:ext uri="{FF2B5EF4-FFF2-40B4-BE49-F238E27FC236}">
                <a16:creationId xmlns:a16="http://schemas.microsoft.com/office/drawing/2014/main" id="{00727815-47A8-4EA9-8899-E7B61D7E896A}"/>
              </a:ext>
            </a:extLst>
          </p:cNvPr>
          <p:cNvSpPr/>
          <p:nvPr/>
        </p:nvSpPr>
        <p:spPr>
          <a:xfrm>
            <a:off x="7775604" y="3259062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4">
            <a:extLst>
              <a:ext uri="{FF2B5EF4-FFF2-40B4-BE49-F238E27FC236}">
                <a16:creationId xmlns:a16="http://schemas.microsoft.com/office/drawing/2014/main" id="{EDD10AA9-791A-4F80-B635-2ADF6CE760C1}"/>
              </a:ext>
            </a:extLst>
          </p:cNvPr>
          <p:cNvSpPr/>
          <p:nvPr/>
        </p:nvSpPr>
        <p:spPr>
          <a:xfrm>
            <a:off x="7652726" y="2528563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4">
            <a:extLst>
              <a:ext uri="{FF2B5EF4-FFF2-40B4-BE49-F238E27FC236}">
                <a16:creationId xmlns:a16="http://schemas.microsoft.com/office/drawing/2014/main" id="{C7E25B7B-BDE6-4660-99FB-670858254844}"/>
              </a:ext>
            </a:extLst>
          </p:cNvPr>
          <p:cNvSpPr/>
          <p:nvPr/>
        </p:nvSpPr>
        <p:spPr>
          <a:xfrm>
            <a:off x="3789010" y="2531463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4">
            <a:extLst>
              <a:ext uri="{FF2B5EF4-FFF2-40B4-BE49-F238E27FC236}">
                <a16:creationId xmlns:a16="http://schemas.microsoft.com/office/drawing/2014/main" id="{AFF3791A-2498-4410-A548-F08395EFEE98}"/>
              </a:ext>
            </a:extLst>
          </p:cNvPr>
          <p:cNvSpPr/>
          <p:nvPr/>
        </p:nvSpPr>
        <p:spPr>
          <a:xfrm>
            <a:off x="4149015" y="1915381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4">
            <a:extLst>
              <a:ext uri="{FF2B5EF4-FFF2-40B4-BE49-F238E27FC236}">
                <a16:creationId xmlns:a16="http://schemas.microsoft.com/office/drawing/2014/main" id="{60D9BC41-BB34-42AA-BF9C-A83F027ED869}"/>
              </a:ext>
            </a:extLst>
          </p:cNvPr>
          <p:cNvSpPr/>
          <p:nvPr/>
        </p:nvSpPr>
        <p:spPr>
          <a:xfrm>
            <a:off x="7273934" y="1918281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4">
            <a:extLst>
              <a:ext uri="{FF2B5EF4-FFF2-40B4-BE49-F238E27FC236}">
                <a16:creationId xmlns:a16="http://schemas.microsoft.com/office/drawing/2014/main" id="{1A87CD41-721F-4D96-8875-29090FD999F6}"/>
              </a:ext>
            </a:extLst>
          </p:cNvPr>
          <p:cNvSpPr/>
          <p:nvPr/>
        </p:nvSpPr>
        <p:spPr>
          <a:xfrm>
            <a:off x="4698350" y="144930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4">
            <a:extLst>
              <a:ext uri="{FF2B5EF4-FFF2-40B4-BE49-F238E27FC236}">
                <a16:creationId xmlns:a16="http://schemas.microsoft.com/office/drawing/2014/main" id="{F000327F-F1B0-4E28-A1E6-FD1EFC0A79D1}"/>
              </a:ext>
            </a:extLst>
          </p:cNvPr>
          <p:cNvSpPr/>
          <p:nvPr/>
        </p:nvSpPr>
        <p:spPr>
          <a:xfrm>
            <a:off x="6724599" y="1449308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EF05A-9FD5-48A3-93A0-D7707490B586}"/>
              </a:ext>
            </a:extLst>
          </p:cNvPr>
          <p:cNvSpPr/>
          <p:nvPr/>
        </p:nvSpPr>
        <p:spPr>
          <a:xfrm>
            <a:off x="6626" y="555537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221850703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38324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B5DBE5-D0EA-4B3C-BAC2-6B902DF7E24D}"/>
              </a:ext>
            </a:extLst>
          </p:cNvPr>
          <p:cNvGrpSpPr/>
          <p:nvPr/>
        </p:nvGrpSpPr>
        <p:grpSpPr>
          <a:xfrm>
            <a:off x="3177511" y="516463"/>
            <a:ext cx="5856574" cy="5025208"/>
            <a:chOff x="3200400" y="1337442"/>
            <a:chExt cx="5856574" cy="50252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D8B5AE6-03E1-442B-BA31-03C730C0DCBA}"/>
                </a:ext>
              </a:extLst>
            </p:cNvPr>
            <p:cNvGrpSpPr/>
            <p:nvPr/>
          </p:nvGrpSpPr>
          <p:grpSpPr>
            <a:xfrm>
              <a:off x="5706233" y="3924871"/>
              <a:ext cx="739851" cy="2437779"/>
              <a:chOff x="2625122" y="2209800"/>
              <a:chExt cx="739851" cy="243777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DA67FB-2235-42C9-9DD1-6B55398DB50E}"/>
                </a:ext>
              </a:extLst>
            </p:cNvPr>
            <p:cNvGrpSpPr/>
            <p:nvPr/>
          </p:nvGrpSpPr>
          <p:grpSpPr>
            <a:xfrm rot="5400000">
              <a:off x="4049364" y="505415"/>
              <a:ext cx="739851" cy="2437779"/>
              <a:chOff x="2625122" y="2209800"/>
              <a:chExt cx="739851" cy="2437779"/>
            </a:xfrm>
          </p:grpSpPr>
          <p:sp>
            <p:nvSpPr>
              <p:cNvPr id="23" name="Circle: Hollow 4">
                <a:extLst>
                  <a:ext uri="{FF2B5EF4-FFF2-40B4-BE49-F238E27FC236}">
                    <a16:creationId xmlns:a16="http://schemas.microsoft.com/office/drawing/2014/main" id="{B8F3E3B9-6E3D-4F2C-8144-45742FE36F99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ircle: Hollow 4">
                <a:extLst>
                  <a:ext uri="{FF2B5EF4-FFF2-40B4-BE49-F238E27FC236}">
                    <a16:creationId xmlns:a16="http://schemas.microsoft.com/office/drawing/2014/main" id="{3BE69870-ED01-49BE-AD6C-E0F18D881C98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ircle: Hollow 4">
                <a:extLst>
                  <a:ext uri="{FF2B5EF4-FFF2-40B4-BE49-F238E27FC236}">
                    <a16:creationId xmlns:a16="http://schemas.microsoft.com/office/drawing/2014/main" id="{E45C7A0C-A8E0-46CA-84A2-6ECF8C6DE3AC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4A93E57-2BA7-4C84-9E65-164DF2933210}"/>
                </a:ext>
              </a:extLst>
            </p:cNvPr>
            <p:cNvGrpSpPr/>
            <p:nvPr/>
          </p:nvGrpSpPr>
          <p:grpSpPr>
            <a:xfrm>
              <a:off x="5726074" y="1343979"/>
              <a:ext cx="762597" cy="2457619"/>
              <a:chOff x="2625122" y="2189960"/>
              <a:chExt cx="762597" cy="2457619"/>
            </a:xfrm>
            <a:solidFill>
              <a:srgbClr val="FF0000"/>
            </a:solidFill>
          </p:grpSpPr>
          <p:sp>
            <p:nvSpPr>
              <p:cNvPr id="27" name="Circle: Hollow 4">
                <a:extLst>
                  <a:ext uri="{FF2B5EF4-FFF2-40B4-BE49-F238E27FC236}">
                    <a16:creationId xmlns:a16="http://schemas.microsoft.com/office/drawing/2014/main" id="{F8633CFF-88C6-4D70-8188-45A8A4961E82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ircle: Hollow 4">
                <a:extLst>
                  <a:ext uri="{FF2B5EF4-FFF2-40B4-BE49-F238E27FC236}">
                    <a16:creationId xmlns:a16="http://schemas.microsoft.com/office/drawing/2014/main" id="{7A3E69AB-B4A3-4EEB-8E2A-A282DD27FBA2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ircle: Hollow 4">
                <a:extLst>
                  <a:ext uri="{FF2B5EF4-FFF2-40B4-BE49-F238E27FC236}">
                    <a16:creationId xmlns:a16="http://schemas.microsoft.com/office/drawing/2014/main" id="{FB2DB21D-9FA5-4273-8A56-BA5194BCBD4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219C79B3-F2B1-CD18-EAB3-95DF20CE449B}"/>
                  </a:ext>
                </a:extLst>
              </p:cNvPr>
              <p:cNvSpPr/>
              <p:nvPr/>
            </p:nvSpPr>
            <p:spPr>
              <a:xfrm>
                <a:off x="2664558" y="220689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pattFill prst="smGrid">
                <a:fgClr>
                  <a:srgbClr val="4B0092"/>
                </a:fgClr>
                <a:bgClr>
                  <a:schemeClr val="bg1"/>
                </a:bgClr>
              </a:patt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2C3FE6E8-CBAE-A6CC-98CD-AE0761856250}"/>
                  </a:ext>
                </a:extLst>
              </p:cNvPr>
              <p:cNvSpPr/>
              <p:nvPr/>
            </p:nvSpPr>
            <p:spPr>
              <a:xfrm>
                <a:off x="2657932" y="306058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ircle: Hollow 4">
                <a:extLst>
                  <a:ext uri="{FF2B5EF4-FFF2-40B4-BE49-F238E27FC236}">
                    <a16:creationId xmlns:a16="http://schemas.microsoft.com/office/drawing/2014/main" id="{47215E3E-F46F-3EA3-ACCF-5F47D12FA9AA}"/>
                  </a:ext>
                </a:extLst>
              </p:cNvPr>
              <p:cNvSpPr/>
              <p:nvPr/>
            </p:nvSpPr>
            <p:spPr>
              <a:xfrm>
                <a:off x="2667709" y="218996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ircle: Hollow 4">
                <a:extLst>
                  <a:ext uri="{FF2B5EF4-FFF2-40B4-BE49-F238E27FC236}">
                    <a16:creationId xmlns:a16="http://schemas.microsoft.com/office/drawing/2014/main" id="{BF6CE9AE-D2DF-6C19-A88C-DA0488D41779}"/>
                  </a:ext>
                </a:extLst>
              </p:cNvPr>
              <p:cNvSpPr/>
              <p:nvPr/>
            </p:nvSpPr>
            <p:spPr>
              <a:xfrm>
                <a:off x="2664558" y="2189961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5ECB50-BDCB-45DF-9AA1-2AAB78451D6B}"/>
                </a:ext>
              </a:extLst>
            </p:cNvPr>
            <p:cNvGrpSpPr/>
            <p:nvPr/>
          </p:nvGrpSpPr>
          <p:grpSpPr>
            <a:xfrm rot="5400000">
              <a:off x="7448442" y="488600"/>
              <a:ext cx="759690" cy="2457374"/>
              <a:chOff x="2605283" y="2190205"/>
              <a:chExt cx="759690" cy="2457374"/>
            </a:xfrm>
            <a:solidFill>
              <a:srgbClr val="FF0000"/>
            </a:solidFill>
          </p:grpSpPr>
          <p:sp>
            <p:nvSpPr>
              <p:cNvPr id="36" name="Circle: Hollow 4">
                <a:extLst>
                  <a:ext uri="{FF2B5EF4-FFF2-40B4-BE49-F238E27FC236}">
                    <a16:creationId xmlns:a16="http://schemas.microsoft.com/office/drawing/2014/main" id="{84147B66-7569-4031-8F61-71350ACB3EE7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ircle: Hollow 4">
                <a:extLst>
                  <a:ext uri="{FF2B5EF4-FFF2-40B4-BE49-F238E27FC236}">
                    <a16:creationId xmlns:a16="http://schemas.microsoft.com/office/drawing/2014/main" id="{BEB9F2B9-23F3-4BAA-B2F0-036EDB675213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ircle: Hollow 4">
                <a:extLst>
                  <a:ext uri="{FF2B5EF4-FFF2-40B4-BE49-F238E27FC236}">
                    <a16:creationId xmlns:a16="http://schemas.microsoft.com/office/drawing/2014/main" id="{B6A0E883-7518-4F13-B910-EC1FED36920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ircle: Hollow 4">
                <a:extLst>
                  <a:ext uri="{FF2B5EF4-FFF2-40B4-BE49-F238E27FC236}">
                    <a16:creationId xmlns:a16="http://schemas.microsoft.com/office/drawing/2014/main" id="{7A8DA893-D537-8245-82C2-D2E350EFFBCA}"/>
                  </a:ext>
                </a:extLst>
              </p:cNvPr>
              <p:cNvSpPr/>
              <p:nvPr/>
            </p:nvSpPr>
            <p:spPr>
              <a:xfrm>
                <a:off x="2642062" y="2190205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ircle: Hollow 4">
                <a:extLst>
                  <a:ext uri="{FF2B5EF4-FFF2-40B4-BE49-F238E27FC236}">
                    <a16:creationId xmlns:a16="http://schemas.microsoft.com/office/drawing/2014/main" id="{20AF87E2-EA31-69D5-EA6F-282FC5FC8080}"/>
                  </a:ext>
                </a:extLst>
              </p:cNvPr>
              <p:cNvSpPr/>
              <p:nvPr/>
            </p:nvSpPr>
            <p:spPr>
              <a:xfrm>
                <a:off x="2635435" y="3043889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pattFill prst="smGrid">
                <a:fgClr>
                  <a:srgbClr val="4B0092"/>
                </a:fgClr>
                <a:bgClr>
                  <a:schemeClr val="bg1"/>
                </a:bgClr>
              </a:patt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ircle: Hollow 4">
                <a:extLst>
                  <a:ext uri="{FF2B5EF4-FFF2-40B4-BE49-F238E27FC236}">
                    <a16:creationId xmlns:a16="http://schemas.microsoft.com/office/drawing/2014/main" id="{51D16C8E-67C9-2E56-BC5D-5FEFA9EB293B}"/>
                  </a:ext>
                </a:extLst>
              </p:cNvPr>
              <p:cNvSpPr/>
              <p:nvPr/>
            </p:nvSpPr>
            <p:spPr>
              <a:xfrm>
                <a:off x="2622220" y="389757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pattFill prst="smGrid">
                <a:fgClr>
                  <a:srgbClr val="4B0092"/>
                </a:fgClr>
                <a:bgClr>
                  <a:schemeClr val="bg1"/>
                </a:bgClr>
              </a:patt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ircle: Hollow 4">
                <a:extLst>
                  <a:ext uri="{FF2B5EF4-FFF2-40B4-BE49-F238E27FC236}">
                    <a16:creationId xmlns:a16="http://schemas.microsoft.com/office/drawing/2014/main" id="{DF60F88D-61FF-5CD0-1C76-5AB497C1EC47}"/>
                  </a:ext>
                </a:extLst>
              </p:cNvPr>
              <p:cNvSpPr/>
              <p:nvPr/>
            </p:nvSpPr>
            <p:spPr>
              <a:xfrm>
                <a:off x="2618497" y="304073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ircle: Hollow 4">
                <a:extLst>
                  <a:ext uri="{FF2B5EF4-FFF2-40B4-BE49-F238E27FC236}">
                    <a16:creationId xmlns:a16="http://schemas.microsoft.com/office/drawing/2014/main" id="{3952406A-50FE-1BF2-A0D4-9FD6CCA6B859}"/>
                  </a:ext>
                </a:extLst>
              </p:cNvPr>
              <p:cNvSpPr/>
              <p:nvPr/>
            </p:nvSpPr>
            <p:spPr>
              <a:xfrm>
                <a:off x="2605283" y="389442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ircle: Hollow 4">
                <a:extLst>
                  <a:ext uri="{FF2B5EF4-FFF2-40B4-BE49-F238E27FC236}">
                    <a16:creationId xmlns:a16="http://schemas.microsoft.com/office/drawing/2014/main" id="{5BCBA9EE-F05A-E0A4-42D7-4CC4FF9E8350}"/>
                  </a:ext>
                </a:extLst>
              </p:cNvPr>
              <p:cNvSpPr/>
              <p:nvPr/>
            </p:nvSpPr>
            <p:spPr>
              <a:xfrm>
                <a:off x="2618499" y="3043889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ircle: Hollow 4">
                <a:extLst>
                  <a:ext uri="{FF2B5EF4-FFF2-40B4-BE49-F238E27FC236}">
                    <a16:creationId xmlns:a16="http://schemas.microsoft.com/office/drawing/2014/main" id="{683F52BA-3155-2CA8-0166-F520F9D4946B}"/>
                  </a:ext>
                </a:extLst>
              </p:cNvPr>
              <p:cNvSpPr/>
              <p:nvPr/>
            </p:nvSpPr>
            <p:spPr>
              <a:xfrm>
                <a:off x="2605285" y="389757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99FA0-8C0E-44F3-A4B4-E79C123C7F40}"/>
              </a:ext>
            </a:extLst>
          </p:cNvPr>
          <p:cNvSpPr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Continuity</a:t>
            </a:r>
            <a:endParaRPr lang="en-US" sz="80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0625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338971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5CAE901-0B21-46F3-B8D3-6748E2132A57}"/>
              </a:ext>
            </a:extLst>
          </p:cNvPr>
          <p:cNvGrpSpPr/>
          <p:nvPr/>
        </p:nvGrpSpPr>
        <p:grpSpPr>
          <a:xfrm>
            <a:off x="1273492" y="228600"/>
            <a:ext cx="9645015" cy="5355590"/>
            <a:chOff x="1295400" y="660400"/>
            <a:chExt cx="9645015" cy="5355590"/>
          </a:xfrm>
          <a:solidFill>
            <a:schemeClr val="bg1">
              <a:lumMod val="65000"/>
            </a:schemeClr>
          </a:solidFill>
        </p:grpSpPr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D90E647-D3D7-4081-A762-AF1700E1F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685800"/>
              <a:ext cx="1424940" cy="1424940"/>
            </a:xfrm>
            <a:prstGeom prst="rect">
              <a:avLst/>
            </a:prstGeom>
          </p:spPr>
        </p:pic>
        <p:pic>
          <p:nvPicPr>
            <p:cNvPr id="7" name="Graphic 6" descr="Man with solid fill">
              <a:extLst>
                <a:ext uri="{FF2B5EF4-FFF2-40B4-BE49-F238E27FC236}">
                  <a16:creationId xmlns:a16="http://schemas.microsoft.com/office/drawing/2014/main" id="{F94DE654-5C7C-42EC-9091-33EFAD24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685800"/>
              <a:ext cx="1424940" cy="1424940"/>
            </a:xfrm>
            <a:prstGeom prst="rect">
              <a:avLst/>
            </a:prstGeom>
          </p:spPr>
        </p:pic>
        <p:pic>
          <p:nvPicPr>
            <p:cNvPr id="9" name="Graphic 8" descr="Man with solid fill">
              <a:extLst>
                <a:ext uri="{FF2B5EF4-FFF2-40B4-BE49-F238E27FC236}">
                  <a16:creationId xmlns:a16="http://schemas.microsoft.com/office/drawing/2014/main" id="{2BBD16F9-7BB4-491D-9AD9-0B986ECD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679450"/>
              <a:ext cx="1424940" cy="1424940"/>
            </a:xfrm>
            <a:prstGeom prst="rect">
              <a:avLst/>
            </a:prstGeom>
          </p:spPr>
        </p:pic>
        <p:pic>
          <p:nvPicPr>
            <p:cNvPr id="10" name="Graphic 9" descr="Man with solid fill">
              <a:extLst>
                <a:ext uri="{FF2B5EF4-FFF2-40B4-BE49-F238E27FC236}">
                  <a16:creationId xmlns:a16="http://schemas.microsoft.com/office/drawing/2014/main" id="{C98E653D-62E8-45FE-BA1C-57E45ADFD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666750"/>
              <a:ext cx="1424940" cy="1424940"/>
            </a:xfrm>
            <a:prstGeom prst="rect">
              <a:avLst/>
            </a:prstGeom>
          </p:spPr>
        </p:pic>
        <p:pic>
          <p:nvPicPr>
            <p:cNvPr id="23" name="Graphic 22" descr="Man with solid fill">
              <a:extLst>
                <a:ext uri="{FF2B5EF4-FFF2-40B4-BE49-F238E27FC236}">
                  <a16:creationId xmlns:a16="http://schemas.microsoft.com/office/drawing/2014/main" id="{89AFCD6B-08AA-41A8-B5A2-FB23D9F58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666750"/>
              <a:ext cx="1424940" cy="1424940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40BAD9BD-1C68-4D3A-959E-74311788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666750"/>
              <a:ext cx="1424940" cy="1424940"/>
            </a:xfrm>
            <a:prstGeom prst="rect">
              <a:avLst/>
            </a:prstGeom>
          </p:spPr>
        </p:pic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2B10F30B-00E6-42EB-95F8-DE782FA7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660400"/>
              <a:ext cx="1424940" cy="1424940"/>
            </a:xfrm>
            <a:prstGeom prst="rect">
              <a:avLst/>
            </a:prstGeom>
          </p:spPr>
        </p:pic>
        <p:pic>
          <p:nvPicPr>
            <p:cNvPr id="27" name="Graphic 26" descr="Man with solid fill">
              <a:extLst>
                <a:ext uri="{FF2B5EF4-FFF2-40B4-BE49-F238E27FC236}">
                  <a16:creationId xmlns:a16="http://schemas.microsoft.com/office/drawing/2014/main" id="{2CC45D8F-39B4-4B1A-9702-ADE53459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2735580"/>
              <a:ext cx="1424940" cy="1424940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DCB8F561-DFA7-4008-A6B5-7BCA995F4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2735580"/>
              <a:ext cx="1424940" cy="1424940"/>
            </a:xfrm>
            <a:prstGeom prst="rect">
              <a:avLst/>
            </a:prstGeom>
          </p:spPr>
        </p:pic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6220887B-95E9-45B3-B092-D66416B9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2729230"/>
              <a:ext cx="1424940" cy="1424940"/>
            </a:xfrm>
            <a:prstGeom prst="rect">
              <a:avLst/>
            </a:prstGeom>
          </p:spPr>
        </p:pic>
        <p:pic>
          <p:nvPicPr>
            <p:cNvPr id="30" name="Graphic 29" descr="Man with solid fill">
              <a:extLst>
                <a:ext uri="{FF2B5EF4-FFF2-40B4-BE49-F238E27FC236}">
                  <a16:creationId xmlns:a16="http://schemas.microsoft.com/office/drawing/2014/main" id="{287002DD-47A2-4BFC-8DDE-47414048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2716530"/>
              <a:ext cx="1424940" cy="1424940"/>
            </a:xfrm>
            <a:prstGeom prst="rect">
              <a:avLst/>
            </a:prstGeom>
          </p:spPr>
        </p:pic>
        <p:pic>
          <p:nvPicPr>
            <p:cNvPr id="31" name="Graphic 30" descr="Man with solid fill">
              <a:extLst>
                <a:ext uri="{FF2B5EF4-FFF2-40B4-BE49-F238E27FC236}">
                  <a16:creationId xmlns:a16="http://schemas.microsoft.com/office/drawing/2014/main" id="{A9E8744E-91C3-40D8-8D1B-880569967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2716530"/>
              <a:ext cx="1424940" cy="1424940"/>
            </a:xfrm>
            <a:prstGeom prst="rect">
              <a:avLst/>
            </a:prstGeom>
          </p:spPr>
        </p:pic>
        <p:pic>
          <p:nvPicPr>
            <p:cNvPr id="32" name="Graphic 31" descr="Man with solid fill">
              <a:extLst>
                <a:ext uri="{FF2B5EF4-FFF2-40B4-BE49-F238E27FC236}">
                  <a16:creationId xmlns:a16="http://schemas.microsoft.com/office/drawing/2014/main" id="{922AC3FC-5B50-4AE8-AB66-09F988D4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2716530"/>
              <a:ext cx="1424940" cy="1424940"/>
            </a:xfrm>
            <a:prstGeom prst="rect">
              <a:avLst/>
            </a:prstGeom>
          </p:spPr>
        </p:pic>
        <p:pic>
          <p:nvPicPr>
            <p:cNvPr id="33" name="Graphic 32" descr="Man with solid fill">
              <a:extLst>
                <a:ext uri="{FF2B5EF4-FFF2-40B4-BE49-F238E27FC236}">
                  <a16:creationId xmlns:a16="http://schemas.microsoft.com/office/drawing/2014/main" id="{6B3DA18E-B65D-47A6-B49F-D82678A6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2710180"/>
              <a:ext cx="1424940" cy="1424940"/>
            </a:xfrm>
            <a:prstGeom prst="rect">
              <a:avLst/>
            </a:prstGeom>
          </p:spPr>
        </p:pic>
        <p:pic>
          <p:nvPicPr>
            <p:cNvPr id="34" name="Graphic 33" descr="Man with solid fill">
              <a:extLst>
                <a:ext uri="{FF2B5EF4-FFF2-40B4-BE49-F238E27FC236}">
                  <a16:creationId xmlns:a16="http://schemas.microsoft.com/office/drawing/2014/main" id="{AD695C50-FAC1-47E3-813C-426472290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4591050"/>
              <a:ext cx="1424940" cy="1424940"/>
            </a:xfrm>
            <a:prstGeom prst="rect">
              <a:avLst/>
            </a:prstGeom>
          </p:spPr>
        </p:pic>
        <p:pic>
          <p:nvPicPr>
            <p:cNvPr id="35" name="Graphic 34" descr="Man with solid fill">
              <a:extLst>
                <a:ext uri="{FF2B5EF4-FFF2-40B4-BE49-F238E27FC236}">
                  <a16:creationId xmlns:a16="http://schemas.microsoft.com/office/drawing/2014/main" id="{5DD852A9-58E4-4276-B901-4CC99D401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4591050"/>
              <a:ext cx="1424940" cy="1424940"/>
            </a:xfrm>
            <a:prstGeom prst="rect">
              <a:avLst/>
            </a:prstGeom>
          </p:spPr>
        </p:pic>
        <p:pic>
          <p:nvPicPr>
            <p:cNvPr id="36" name="Graphic 35" descr="Man with solid fill">
              <a:extLst>
                <a:ext uri="{FF2B5EF4-FFF2-40B4-BE49-F238E27FC236}">
                  <a16:creationId xmlns:a16="http://schemas.microsoft.com/office/drawing/2014/main" id="{304D02A5-7C2A-4AD9-A572-883871DB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4584700"/>
              <a:ext cx="1424940" cy="1424940"/>
            </a:xfrm>
            <a:prstGeom prst="rect">
              <a:avLst/>
            </a:prstGeom>
          </p:spPr>
        </p:pic>
        <p:pic>
          <p:nvPicPr>
            <p:cNvPr id="37" name="Graphic 36" descr="Man with solid fill">
              <a:extLst>
                <a:ext uri="{FF2B5EF4-FFF2-40B4-BE49-F238E27FC236}">
                  <a16:creationId xmlns:a16="http://schemas.microsoft.com/office/drawing/2014/main" id="{43E073F5-8FF3-417A-A6B0-6D7A5B0A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4572000"/>
              <a:ext cx="1424940" cy="1424940"/>
            </a:xfrm>
            <a:prstGeom prst="rect">
              <a:avLst/>
            </a:prstGeom>
          </p:spPr>
        </p:pic>
        <p:pic>
          <p:nvPicPr>
            <p:cNvPr id="38" name="Graphic 37" descr="Man with solid fill">
              <a:extLst>
                <a:ext uri="{FF2B5EF4-FFF2-40B4-BE49-F238E27FC236}">
                  <a16:creationId xmlns:a16="http://schemas.microsoft.com/office/drawing/2014/main" id="{5B4F8308-B619-4C5C-BF8C-AD6CC1AA2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4572000"/>
              <a:ext cx="1424940" cy="1424940"/>
            </a:xfrm>
            <a:prstGeom prst="rect">
              <a:avLst/>
            </a:prstGeom>
          </p:spPr>
        </p:pic>
        <p:pic>
          <p:nvPicPr>
            <p:cNvPr id="39" name="Graphic 38" descr="Man with solid fill">
              <a:extLst>
                <a:ext uri="{FF2B5EF4-FFF2-40B4-BE49-F238E27FC236}">
                  <a16:creationId xmlns:a16="http://schemas.microsoft.com/office/drawing/2014/main" id="{5181C0C9-E817-4421-9693-276F67B1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4572000"/>
              <a:ext cx="1424940" cy="1424940"/>
            </a:xfrm>
            <a:prstGeom prst="rect">
              <a:avLst/>
            </a:prstGeom>
          </p:spPr>
        </p:pic>
        <p:pic>
          <p:nvPicPr>
            <p:cNvPr id="40" name="Graphic 39" descr="Man with solid fill">
              <a:extLst>
                <a:ext uri="{FF2B5EF4-FFF2-40B4-BE49-F238E27FC236}">
                  <a16:creationId xmlns:a16="http://schemas.microsoft.com/office/drawing/2014/main" id="{154824F2-9167-47FF-8A3D-2F074391A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4565650"/>
              <a:ext cx="1424940" cy="1424940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DB2114E-D640-4B25-8C01-1638A36DB0EF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84698032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1D90E647-D3D7-4081-A762-AF1700E1F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254000"/>
            <a:ext cx="1424940" cy="142494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F94DE654-5C7C-42EC-9091-33EFAD24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254000"/>
            <a:ext cx="1424940" cy="142494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2BBD16F9-7BB4-491D-9AD9-0B986ECD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247650"/>
            <a:ext cx="1424940" cy="142494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C98E653D-62E8-45FE-BA1C-57E45ADF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234950"/>
            <a:ext cx="1424940" cy="142494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89AFCD6B-08AA-41A8-B5A2-FB23D9F5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234950"/>
            <a:ext cx="1424940" cy="142494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40BAD9BD-1C68-4D3A-959E-74311788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234950"/>
            <a:ext cx="1424940" cy="142494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2B10F30B-00E6-42EB-95F8-DE782FA7C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67" y="228600"/>
            <a:ext cx="1424940" cy="1424940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2CC45D8F-39B4-4B1A-9702-ADE53459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2303780"/>
            <a:ext cx="1424940" cy="1424940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DCB8F561-DFA7-4008-A6B5-7BCA995F4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2303780"/>
            <a:ext cx="1424940" cy="1424940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6220887B-95E9-45B3-B092-D66416B9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2297430"/>
            <a:ext cx="1424940" cy="1424940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287002DD-47A2-4BFC-8DDE-47414048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2284730"/>
            <a:ext cx="1424940" cy="1424940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A9E8744E-91C3-40D8-8D1B-880569967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2284730"/>
            <a:ext cx="1424940" cy="1424940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922AC3FC-5B50-4AE8-AB66-09F988D4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2284730"/>
            <a:ext cx="1424940" cy="1424940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6B3DA18E-B65D-47A6-B49F-D82678A6A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67" y="2278380"/>
            <a:ext cx="1424940" cy="1424940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AD695C50-FAC1-47E3-813C-426472290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4159250"/>
            <a:ext cx="1424940" cy="1424940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5DD852A9-58E4-4276-B901-4CC99D40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4159250"/>
            <a:ext cx="1424940" cy="1424940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304D02A5-7C2A-4AD9-A572-883871DB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4152900"/>
            <a:ext cx="1424940" cy="1424940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43E073F5-8FF3-417A-A6B0-6D7A5B0A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4140200"/>
            <a:ext cx="1424940" cy="1424940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5B4F8308-B619-4C5C-BF8C-AD6CC1AA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4140200"/>
            <a:ext cx="1424940" cy="1424940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5181C0C9-E817-4421-9693-276F67B1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4140200"/>
            <a:ext cx="1424940" cy="14249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DB2114E-D640-4B25-8C01-1638A36DB0EF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</a:t>
            </a:r>
          </a:p>
        </p:txBody>
      </p:sp>
      <p:pic>
        <p:nvPicPr>
          <p:cNvPr id="3" name="Graphic 2" descr="Woman with solid fill">
            <a:extLst>
              <a:ext uri="{FF2B5EF4-FFF2-40B4-BE49-F238E27FC236}">
                <a16:creationId xmlns:a16="http://schemas.microsoft.com/office/drawing/2014/main" id="{1B4B09FF-E403-4276-97A8-5A42FF418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6907" y="4152900"/>
            <a:ext cx="1323439" cy="13234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24509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478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371281D-DBE5-46F6-9F7A-0978185BA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361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167EB85-46B9-4C10-9B79-C19A77064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72" y="932878"/>
            <a:ext cx="4987256" cy="4992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6785F9-CF4C-432E-9B54-79FE50E16136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48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3573901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hand holding 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F9068105-A797-5EB3-7DD4-FFF45738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620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B1E8F6-F8AF-44E7-9E25-B5ED2A5F2F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ECC57-E861-4752-BE1C-FAA363382B39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48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163990155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5AABF3D-E79C-45AD-B2D2-CB00AF5DBE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F1011-6EF7-4D1B-B11E-F992C8F350D0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Continuation</a:t>
            </a:r>
            <a:endParaRPr lang="en-US" sz="48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669647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23B91B6-9F75-46D5-A920-F3454CB8BB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430D38-7CEB-4818-BFE9-275EB5EC434B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Continuation</a:t>
            </a:r>
            <a:endParaRPr lang="en-US" sz="48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41615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03DE2-376A-44AD-9E78-4402ED70D431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and 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BB767-C945-4DCC-9A7A-33314CF72E5B}"/>
              </a:ext>
            </a:extLst>
          </p:cNvPr>
          <p:cNvSpPr txBox="1"/>
          <p:nvPr/>
        </p:nvSpPr>
        <p:spPr>
          <a:xfrm>
            <a:off x="10323195" y="6119336"/>
            <a:ext cx="19097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/>
              <a:t>By Bryan </a:t>
            </a:r>
            <a:r>
              <a:rPr lang="en-GB" sz="700" err="1"/>
              <a:t>Derksen</a:t>
            </a:r>
            <a:r>
              <a:rPr lang="en-GB" sz="700"/>
              <a:t> - Original image Cup or faces paradox.jpg uploaded by Guam on 28 July 2005, SVG conversion by Bryan </a:t>
            </a:r>
            <a:r>
              <a:rPr lang="en-GB" sz="700" err="1"/>
              <a:t>Derksen</a:t>
            </a:r>
            <a:r>
              <a:rPr lang="en-GB" sz="700"/>
              <a:t>, CC BY-SA 3.0, https://commons.wikimedia.org/w/index.php?curid=1733355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3CAD87-06F8-4AC2-B7D3-910F1743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1850" y="0"/>
            <a:ext cx="5448300" cy="55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3195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FDB58B4-B2D7-494A-A46A-FC5873BC7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176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E47D119-BA59-46C8-8467-B31937A4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70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8513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F4F7E87-0B0D-42DE-9DFD-19EB5EB0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7"/>
          <a:stretch/>
        </p:blipFill>
        <p:spPr>
          <a:xfrm>
            <a:off x="0" y="17717"/>
            <a:ext cx="12115800" cy="68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262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4FE88-F7E7-4EE6-BB55-FBBC9F4B0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1660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439932-271D-4988-9E57-3A96DFAFD62B}"/>
              </a:ext>
            </a:extLst>
          </p:cNvPr>
          <p:cNvSpPr/>
          <p:nvPr/>
        </p:nvSpPr>
        <p:spPr>
          <a:xfrm>
            <a:off x="-11794" y="0"/>
            <a:ext cx="1219200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of male vs female employees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623A21-3E81-4FC7-B689-E2754E2FC164}"/>
              </a:ext>
            </a:extLst>
          </p:cNvPr>
          <p:cNvGrpSpPr/>
          <p:nvPr/>
        </p:nvGrpSpPr>
        <p:grpSpPr>
          <a:xfrm>
            <a:off x="1752599" y="3174359"/>
            <a:ext cx="8686800" cy="1423991"/>
            <a:chOff x="3276600" y="1676400"/>
            <a:chExt cx="6729389" cy="9477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7B9102-404F-4AEE-8599-BAB94D4DF90E}"/>
                </a:ext>
              </a:extLst>
            </p:cNvPr>
            <p:cNvGrpSpPr/>
            <p:nvPr/>
          </p:nvGrpSpPr>
          <p:grpSpPr>
            <a:xfrm>
              <a:off x="8648678" y="1704977"/>
              <a:ext cx="1357311" cy="919163"/>
              <a:chOff x="3276600" y="1676400"/>
              <a:chExt cx="1357311" cy="919163"/>
            </a:xfrm>
          </p:grpSpPr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A54C8DF4-2FDA-42A5-ACE3-09E828336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07C074A9-451D-4D84-9F4F-A6534A9C7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E3A13F3-936F-4E24-BA33-71AA5F91C544}"/>
                </a:ext>
              </a:extLst>
            </p:cNvPr>
            <p:cNvGrpSpPr/>
            <p:nvPr/>
          </p:nvGrpSpPr>
          <p:grpSpPr>
            <a:xfrm>
              <a:off x="3276600" y="1676400"/>
              <a:ext cx="5843567" cy="938215"/>
              <a:chOff x="3276600" y="1676400"/>
              <a:chExt cx="5843567" cy="93821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5741211-09B9-4F03-AD82-9FCAAACE2AB7}"/>
                  </a:ext>
                </a:extLst>
              </p:cNvPr>
              <p:cNvGrpSpPr/>
              <p:nvPr/>
            </p:nvGrpSpPr>
            <p:grpSpPr>
              <a:xfrm>
                <a:off x="3276600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4" name="Graphic 3" descr="Man with solid fill">
                  <a:extLst>
                    <a:ext uri="{FF2B5EF4-FFF2-40B4-BE49-F238E27FC236}">
                      <a16:creationId xmlns:a16="http://schemas.microsoft.com/office/drawing/2014/main" id="{9E4D8BD8-C6A0-474F-A5F6-00D5734233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8" name="Graphic 7" descr="Man with solid fill">
                  <a:extLst>
                    <a:ext uri="{FF2B5EF4-FFF2-40B4-BE49-F238E27FC236}">
                      <a16:creationId xmlns:a16="http://schemas.microsoft.com/office/drawing/2014/main" id="{47EFD132-FA57-47D6-91EF-F9B49B914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9ECCB5A-B29A-4539-8437-C8FDF656BD5F}"/>
                  </a:ext>
                </a:extLst>
              </p:cNvPr>
              <p:cNvGrpSpPr/>
              <p:nvPr/>
            </p:nvGrpSpPr>
            <p:grpSpPr>
              <a:xfrm>
                <a:off x="4181472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14" name="Graphic 13" descr="Man with solid fill">
                  <a:extLst>
                    <a:ext uri="{FF2B5EF4-FFF2-40B4-BE49-F238E27FC236}">
                      <a16:creationId xmlns:a16="http://schemas.microsoft.com/office/drawing/2014/main" id="{3ACD21BF-A1E4-41BC-8C82-9EFD91317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Graphic 14" descr="Man with solid fill">
                  <a:extLst>
                    <a:ext uri="{FF2B5EF4-FFF2-40B4-BE49-F238E27FC236}">
                      <a16:creationId xmlns:a16="http://schemas.microsoft.com/office/drawing/2014/main" id="{17BB908F-AE81-4FA9-9FF7-97CDABC25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C5F2E14-B812-44B8-8DFD-B119ED66BBE9}"/>
                  </a:ext>
                </a:extLst>
              </p:cNvPr>
              <p:cNvGrpSpPr/>
              <p:nvPr/>
            </p:nvGrpSpPr>
            <p:grpSpPr>
              <a:xfrm>
                <a:off x="5081583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17" name="Graphic 16" descr="Man with solid fill">
                  <a:extLst>
                    <a:ext uri="{FF2B5EF4-FFF2-40B4-BE49-F238E27FC236}">
                      <a16:creationId xmlns:a16="http://schemas.microsoft.com/office/drawing/2014/main" id="{7407DE81-1977-4ECA-97C3-983B3B80E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8" name="Graphic 17" descr="Man with solid fill">
                  <a:extLst>
                    <a:ext uri="{FF2B5EF4-FFF2-40B4-BE49-F238E27FC236}">
                      <a16:creationId xmlns:a16="http://schemas.microsoft.com/office/drawing/2014/main" id="{4979D25A-B3DE-4E29-A09D-4F3145CAB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D3828A-1CF1-4058-BE83-A7E93DA68557}"/>
                  </a:ext>
                </a:extLst>
              </p:cNvPr>
              <p:cNvGrpSpPr/>
              <p:nvPr/>
            </p:nvGrpSpPr>
            <p:grpSpPr>
              <a:xfrm>
                <a:off x="5981692" y="1685925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0" name="Graphic 19" descr="Man with solid fill">
                  <a:extLst>
                    <a:ext uri="{FF2B5EF4-FFF2-40B4-BE49-F238E27FC236}">
                      <a16:creationId xmlns:a16="http://schemas.microsoft.com/office/drawing/2014/main" id="{117CA76E-A3C4-4B3E-9626-8B6EAA2EF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Man with solid fill">
                  <a:extLst>
                    <a:ext uri="{FF2B5EF4-FFF2-40B4-BE49-F238E27FC236}">
                      <a16:creationId xmlns:a16="http://schemas.microsoft.com/office/drawing/2014/main" id="{96BFCB80-CCA8-4C70-9B82-66D4EDE51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2364A8F-FF0D-4640-B02B-7E35B641CE0F}"/>
                  </a:ext>
                </a:extLst>
              </p:cNvPr>
              <p:cNvGrpSpPr/>
              <p:nvPr/>
            </p:nvGrpSpPr>
            <p:grpSpPr>
              <a:xfrm>
                <a:off x="6862747" y="1690689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3" name="Graphic 22" descr="Man with solid fill">
                  <a:extLst>
                    <a:ext uri="{FF2B5EF4-FFF2-40B4-BE49-F238E27FC236}">
                      <a16:creationId xmlns:a16="http://schemas.microsoft.com/office/drawing/2014/main" id="{F7378527-B32C-455A-BFA0-00C04F381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Graphic 23" descr="Man with solid fill">
                  <a:extLst>
                    <a:ext uri="{FF2B5EF4-FFF2-40B4-BE49-F238E27FC236}">
                      <a16:creationId xmlns:a16="http://schemas.microsoft.com/office/drawing/2014/main" id="{9EF1E97F-33AE-4BE3-93BB-1271EA977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14FC0B5-30D7-483B-8E78-7A941255B906}"/>
                  </a:ext>
                </a:extLst>
              </p:cNvPr>
              <p:cNvGrpSpPr/>
              <p:nvPr/>
            </p:nvGrpSpPr>
            <p:grpSpPr>
              <a:xfrm>
                <a:off x="7762856" y="1695452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9" name="Graphic 28" descr="Man with solid fill">
                  <a:extLst>
                    <a:ext uri="{FF2B5EF4-FFF2-40B4-BE49-F238E27FC236}">
                      <a16:creationId xmlns:a16="http://schemas.microsoft.com/office/drawing/2014/main" id="{FECAB469-9A6A-4C94-B661-375A37747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0" name="Graphic 29" descr="Man with solid fill">
                  <a:extLst>
                    <a:ext uri="{FF2B5EF4-FFF2-40B4-BE49-F238E27FC236}">
                      <a16:creationId xmlns:a16="http://schemas.microsoft.com/office/drawing/2014/main" id="{4511EDC5-0E46-4D7C-92E8-BDA84F8C4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30D4CC5-1CA7-4B7D-A49D-172E28703778}"/>
              </a:ext>
            </a:extLst>
          </p:cNvPr>
          <p:cNvGrpSpPr/>
          <p:nvPr/>
        </p:nvGrpSpPr>
        <p:grpSpPr>
          <a:xfrm>
            <a:off x="3962407" y="5037698"/>
            <a:ext cx="4267184" cy="1524000"/>
            <a:chOff x="3200400" y="3124200"/>
            <a:chExt cx="3190874" cy="9286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3C69B9B-505E-44C0-92B0-5EB71F06D724}"/>
                </a:ext>
              </a:extLst>
            </p:cNvPr>
            <p:cNvGrpSpPr/>
            <p:nvPr/>
          </p:nvGrpSpPr>
          <p:grpSpPr>
            <a:xfrm>
              <a:off x="3200400" y="3124200"/>
              <a:ext cx="1371600" cy="919163"/>
              <a:chOff x="3200400" y="3124200"/>
              <a:chExt cx="1371600" cy="919163"/>
            </a:xfrm>
          </p:grpSpPr>
          <p:pic>
            <p:nvPicPr>
              <p:cNvPr id="6" name="Graphic 5" descr="Woman with solid fill">
                <a:extLst>
                  <a:ext uri="{FF2B5EF4-FFF2-40B4-BE49-F238E27FC236}">
                    <a16:creationId xmlns:a16="http://schemas.microsoft.com/office/drawing/2014/main" id="{08E6FEBA-AB6A-4A64-AEE8-FB591FF0D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Woman with solid fill">
                <a:extLst>
                  <a:ext uri="{FF2B5EF4-FFF2-40B4-BE49-F238E27FC236}">
                    <a16:creationId xmlns:a16="http://schemas.microsoft.com/office/drawing/2014/main" id="{092449CD-C55E-4205-845B-625D2DA19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9E6D7DF-0A36-49BC-98C5-F53C12FB1A07}"/>
                </a:ext>
              </a:extLst>
            </p:cNvPr>
            <p:cNvGrpSpPr/>
            <p:nvPr/>
          </p:nvGrpSpPr>
          <p:grpSpPr>
            <a:xfrm>
              <a:off x="4110037" y="3128963"/>
              <a:ext cx="1371600" cy="919163"/>
              <a:chOff x="3200400" y="3124200"/>
              <a:chExt cx="1371600" cy="919163"/>
            </a:xfrm>
          </p:grpSpPr>
          <p:pic>
            <p:nvPicPr>
              <p:cNvPr id="34" name="Graphic 33" descr="Woman with solid fill">
                <a:extLst>
                  <a:ext uri="{FF2B5EF4-FFF2-40B4-BE49-F238E27FC236}">
                    <a16:creationId xmlns:a16="http://schemas.microsoft.com/office/drawing/2014/main" id="{2F3F8831-5D22-44AF-80E4-BFA86D9C6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Woman with solid fill">
                <a:extLst>
                  <a:ext uri="{FF2B5EF4-FFF2-40B4-BE49-F238E27FC236}">
                    <a16:creationId xmlns:a16="http://schemas.microsoft.com/office/drawing/2014/main" id="{DD3AEEA6-5EF2-4C63-8BB4-A5A6066CD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1D0A50-29E6-46EF-B95B-5A2355E8606C}"/>
                </a:ext>
              </a:extLst>
            </p:cNvPr>
            <p:cNvGrpSpPr/>
            <p:nvPr/>
          </p:nvGrpSpPr>
          <p:grpSpPr>
            <a:xfrm>
              <a:off x="5019674" y="3133725"/>
              <a:ext cx="1371600" cy="919163"/>
              <a:chOff x="3200400" y="3124200"/>
              <a:chExt cx="1371600" cy="919163"/>
            </a:xfrm>
          </p:grpSpPr>
          <p:pic>
            <p:nvPicPr>
              <p:cNvPr id="37" name="Graphic 36" descr="Woman with solid fill">
                <a:extLst>
                  <a:ext uri="{FF2B5EF4-FFF2-40B4-BE49-F238E27FC236}">
                    <a16:creationId xmlns:a16="http://schemas.microsoft.com/office/drawing/2014/main" id="{2E88FED5-2FA7-47D0-B533-933AF2E0A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Woman with solid fill">
                <a:extLst>
                  <a:ext uri="{FF2B5EF4-FFF2-40B4-BE49-F238E27FC236}">
                    <a16:creationId xmlns:a16="http://schemas.microsoft.com/office/drawing/2014/main" id="{EE29B30E-1A05-41B2-8E82-D72E79CF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3740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439932-271D-4988-9E57-3A96DFAFD62B}"/>
              </a:ext>
            </a:extLst>
          </p:cNvPr>
          <p:cNvSpPr/>
          <p:nvPr/>
        </p:nvSpPr>
        <p:spPr>
          <a:xfrm>
            <a:off x="1331683" y="76399"/>
            <a:ext cx="9528635" cy="255454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Employees born in UK</a:t>
            </a:r>
            <a:b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 </a:t>
            </a:r>
            <a:r>
              <a:rPr lang="en-US" sz="8000" b="1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born elsewhere </a:t>
            </a:r>
            <a:endParaRPr lang="en-US" sz="80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F1E54B-D3C2-5CA4-B0C6-B93F0C311921}"/>
              </a:ext>
            </a:extLst>
          </p:cNvPr>
          <p:cNvGrpSpPr/>
          <p:nvPr/>
        </p:nvGrpSpPr>
        <p:grpSpPr>
          <a:xfrm>
            <a:off x="1640123" y="2907659"/>
            <a:ext cx="8753644" cy="1416836"/>
            <a:chOff x="1693463" y="1802759"/>
            <a:chExt cx="8753644" cy="14168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AA4474-7427-4ADF-A7AD-74B783EB162C}"/>
                </a:ext>
              </a:extLst>
            </p:cNvPr>
            <p:cNvGrpSpPr/>
            <p:nvPr/>
          </p:nvGrpSpPr>
          <p:grpSpPr>
            <a:xfrm>
              <a:off x="8695596" y="1843277"/>
              <a:ext cx="1751511" cy="1376318"/>
              <a:chOff x="9030065" y="1836121"/>
              <a:chExt cx="1751511" cy="1376318"/>
            </a:xfrm>
          </p:grpSpPr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A54C8DF4-2FDA-42A5-ACE3-09E828336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30065" y="1838541"/>
                <a:ext cx="1180376" cy="1373898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07C074A9-451D-4D84-9F4F-A6534A9C7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601200" y="1836121"/>
                <a:ext cx="1180376" cy="137389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741211-09B9-4F03-AD82-9FCAAACE2AB7}"/>
                </a:ext>
              </a:extLst>
            </p:cNvPr>
            <p:cNvGrpSpPr/>
            <p:nvPr/>
          </p:nvGrpSpPr>
          <p:grpSpPr>
            <a:xfrm>
              <a:off x="1693463" y="1809915"/>
              <a:ext cx="1752119" cy="1381054"/>
              <a:chOff x="3276600" y="1676400"/>
              <a:chExt cx="1357311" cy="919163"/>
            </a:xfrm>
          </p:grpSpPr>
          <p:pic>
            <p:nvPicPr>
              <p:cNvPr id="4" name="Graphic 3" descr="Man with solid fill">
                <a:extLst>
                  <a:ext uri="{FF2B5EF4-FFF2-40B4-BE49-F238E27FC236}">
                    <a16:creationId xmlns:a16="http://schemas.microsoft.com/office/drawing/2014/main" id="{9E4D8BD8-C6A0-474F-A5F6-00D573423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Man with solid fill">
                <a:extLst>
                  <a:ext uri="{FF2B5EF4-FFF2-40B4-BE49-F238E27FC236}">
                    <a16:creationId xmlns:a16="http://schemas.microsoft.com/office/drawing/2014/main" id="{47EFD132-FA57-47D6-91EF-F9B49B914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ECCB5A-B29A-4539-8437-C8FDF656BD5F}"/>
                </a:ext>
              </a:extLst>
            </p:cNvPr>
            <p:cNvGrpSpPr/>
            <p:nvPr/>
          </p:nvGrpSpPr>
          <p:grpSpPr>
            <a:xfrm>
              <a:off x="2920676" y="1802759"/>
              <a:ext cx="1752119" cy="1381054"/>
              <a:chOff x="3276600" y="1676400"/>
              <a:chExt cx="1357311" cy="919163"/>
            </a:xfrm>
          </p:grpSpPr>
          <p:pic>
            <p:nvPicPr>
              <p:cNvPr id="14" name="Graphic 13" descr="Man with solid fill">
                <a:extLst>
                  <a:ext uri="{FF2B5EF4-FFF2-40B4-BE49-F238E27FC236}">
                    <a16:creationId xmlns:a16="http://schemas.microsoft.com/office/drawing/2014/main" id="{3ACD21BF-A1E4-41BC-8C82-9EFD91317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Man with solid fill">
                <a:extLst>
                  <a:ext uri="{FF2B5EF4-FFF2-40B4-BE49-F238E27FC236}">
                    <a16:creationId xmlns:a16="http://schemas.microsoft.com/office/drawing/2014/main" id="{17BB908F-AE81-4FA9-9FF7-97CDABC25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C5F2E14-B812-44B8-8DFD-B119ED66BBE9}"/>
                </a:ext>
              </a:extLst>
            </p:cNvPr>
            <p:cNvGrpSpPr/>
            <p:nvPr/>
          </p:nvGrpSpPr>
          <p:grpSpPr>
            <a:xfrm>
              <a:off x="4082607" y="1802759"/>
              <a:ext cx="1752119" cy="1381054"/>
              <a:chOff x="3276600" y="1676400"/>
              <a:chExt cx="1357311" cy="919163"/>
            </a:xfrm>
          </p:grpSpPr>
          <p:pic>
            <p:nvPicPr>
              <p:cNvPr id="17" name="Graphic 16" descr="Man with solid fill">
                <a:extLst>
                  <a:ext uri="{FF2B5EF4-FFF2-40B4-BE49-F238E27FC236}">
                    <a16:creationId xmlns:a16="http://schemas.microsoft.com/office/drawing/2014/main" id="{7407DE81-1977-4ECA-97C3-983B3B80E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Man with solid fill">
                <a:extLst>
                  <a:ext uri="{FF2B5EF4-FFF2-40B4-BE49-F238E27FC236}">
                    <a16:creationId xmlns:a16="http://schemas.microsoft.com/office/drawing/2014/main" id="{4979D25A-B3DE-4E29-A09D-4F3145CAB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3828A-1CF1-4058-BE83-A7E93DA68557}"/>
                </a:ext>
              </a:extLst>
            </p:cNvPr>
            <p:cNvGrpSpPr/>
            <p:nvPr/>
          </p:nvGrpSpPr>
          <p:grpSpPr>
            <a:xfrm>
              <a:off x="5244535" y="1817070"/>
              <a:ext cx="1752119" cy="1381054"/>
              <a:chOff x="3276600" y="1676400"/>
              <a:chExt cx="1357311" cy="919163"/>
            </a:xfrm>
          </p:grpSpPr>
          <p:pic>
            <p:nvPicPr>
              <p:cNvPr id="20" name="Graphic 19" descr="Man with solid fill">
                <a:extLst>
                  <a:ext uri="{FF2B5EF4-FFF2-40B4-BE49-F238E27FC236}">
                    <a16:creationId xmlns:a16="http://schemas.microsoft.com/office/drawing/2014/main" id="{117CA76E-A3C4-4B3E-9626-8B6EAA2EF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Man with solid fill">
                <a:extLst>
                  <a:ext uri="{FF2B5EF4-FFF2-40B4-BE49-F238E27FC236}">
                    <a16:creationId xmlns:a16="http://schemas.microsoft.com/office/drawing/2014/main" id="{96BFCB80-CCA8-4C70-9B82-66D4EDE51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364A8F-FF0D-4640-B02B-7E35B641CE0F}"/>
                </a:ext>
              </a:extLst>
            </p:cNvPr>
            <p:cNvGrpSpPr/>
            <p:nvPr/>
          </p:nvGrpSpPr>
          <p:grpSpPr>
            <a:xfrm>
              <a:off x="6381867" y="1824228"/>
              <a:ext cx="1752119" cy="1381054"/>
              <a:chOff x="3276600" y="1676400"/>
              <a:chExt cx="1357311" cy="919163"/>
            </a:xfrm>
          </p:grpSpPr>
          <p:pic>
            <p:nvPicPr>
              <p:cNvPr id="23" name="Graphic 22" descr="Man with solid fill">
                <a:extLst>
                  <a:ext uri="{FF2B5EF4-FFF2-40B4-BE49-F238E27FC236}">
                    <a16:creationId xmlns:a16="http://schemas.microsoft.com/office/drawing/2014/main" id="{F7378527-B32C-455A-BFA0-00C04F38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3" descr="Man with solid fill">
                <a:extLst>
                  <a:ext uri="{FF2B5EF4-FFF2-40B4-BE49-F238E27FC236}">
                    <a16:creationId xmlns:a16="http://schemas.microsoft.com/office/drawing/2014/main" id="{9EF1E97F-33AE-4BE3-93BB-1271EA977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FECAB469-9A6A-4C94-B661-375A3774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43795" y="1831385"/>
              <a:ext cx="1180376" cy="1373898"/>
            </a:xfrm>
            <a:prstGeom prst="rect">
              <a:avLst/>
            </a:prstGeom>
          </p:spPr>
        </p:pic>
        <p:pic>
          <p:nvPicPr>
            <p:cNvPr id="30" name="Graphic 29" descr="Man with solid fill">
              <a:extLst>
                <a:ext uri="{FF2B5EF4-FFF2-40B4-BE49-F238E27FC236}">
                  <a16:creationId xmlns:a16="http://schemas.microsoft.com/office/drawing/2014/main" id="{4511EDC5-0E46-4D7C-92E8-BDA84F8C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15538" y="1838541"/>
              <a:ext cx="1180376" cy="137389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AF4ABC-C1AA-8604-7BEA-6781CACCF48F}"/>
              </a:ext>
            </a:extLst>
          </p:cNvPr>
          <p:cNvGrpSpPr/>
          <p:nvPr/>
        </p:nvGrpSpPr>
        <p:grpSpPr>
          <a:xfrm>
            <a:off x="3962407" y="4683125"/>
            <a:ext cx="4267184" cy="1524000"/>
            <a:chOff x="3962407" y="4686300"/>
            <a:chExt cx="4267184" cy="1524000"/>
          </a:xfrm>
        </p:grpSpPr>
        <p:pic>
          <p:nvPicPr>
            <p:cNvPr id="37" name="Graphic 36" descr="Woman with solid fill">
              <a:extLst>
                <a:ext uri="{FF2B5EF4-FFF2-40B4-BE49-F238E27FC236}">
                  <a16:creationId xmlns:a16="http://schemas.microsoft.com/office/drawing/2014/main" id="{2E88FED5-2FA7-47D0-B533-933AF2E0A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8078" y="4701931"/>
              <a:ext cx="1222835" cy="150055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521417-FA26-1873-B54B-7B6E81BFAA01}"/>
                </a:ext>
              </a:extLst>
            </p:cNvPr>
            <p:cNvGrpSpPr/>
            <p:nvPr/>
          </p:nvGrpSpPr>
          <p:grpSpPr>
            <a:xfrm>
              <a:off x="3962407" y="4686300"/>
              <a:ext cx="4267184" cy="1524000"/>
              <a:chOff x="3962407" y="4114800"/>
              <a:chExt cx="4267184" cy="1524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3C69B9B-505E-44C0-92B0-5EB71F06D724}"/>
                  </a:ext>
                </a:extLst>
              </p:cNvPr>
              <p:cNvGrpSpPr/>
              <p:nvPr/>
            </p:nvGrpSpPr>
            <p:grpSpPr>
              <a:xfrm>
                <a:off x="3962407" y="4114800"/>
                <a:ext cx="1834253" cy="1508369"/>
                <a:chOff x="3200400" y="3124200"/>
                <a:chExt cx="1371600" cy="919163"/>
              </a:xfrm>
            </p:grpSpPr>
            <p:pic>
              <p:nvPicPr>
                <p:cNvPr id="6" name="Graphic 5" descr="Woman with solid fill">
                  <a:extLst>
                    <a:ext uri="{FF2B5EF4-FFF2-40B4-BE49-F238E27FC236}">
                      <a16:creationId xmlns:a16="http://schemas.microsoft.com/office/drawing/2014/main" id="{08E6FEBA-AB6A-4A64-AEE8-FB591FF0DE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1" name="Graphic 30" descr="Woman with solid fill">
                  <a:extLst>
                    <a:ext uri="{FF2B5EF4-FFF2-40B4-BE49-F238E27FC236}">
                      <a16:creationId xmlns:a16="http://schemas.microsoft.com/office/drawing/2014/main" id="{092449CD-C55E-4205-845B-625D2DA19F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600" y="31289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9E6D7DF-0A36-49BC-98C5-F53C12FB1A07}"/>
                  </a:ext>
                </a:extLst>
              </p:cNvPr>
              <p:cNvGrpSpPr/>
              <p:nvPr/>
            </p:nvGrpSpPr>
            <p:grpSpPr>
              <a:xfrm>
                <a:off x="5178873" y="4122616"/>
                <a:ext cx="1834253" cy="1508369"/>
                <a:chOff x="3200400" y="3124200"/>
                <a:chExt cx="1371600" cy="919163"/>
              </a:xfrm>
            </p:grpSpPr>
            <p:pic>
              <p:nvPicPr>
                <p:cNvPr id="34" name="Graphic 33" descr="Woman with solid fill">
                  <a:extLst>
                    <a:ext uri="{FF2B5EF4-FFF2-40B4-BE49-F238E27FC236}">
                      <a16:creationId xmlns:a16="http://schemas.microsoft.com/office/drawing/2014/main" id="{2F3F8831-5D22-44AF-80E4-BFA86D9C6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5" name="Graphic 34" descr="Woman with solid fill">
                  <a:extLst>
                    <a:ext uri="{FF2B5EF4-FFF2-40B4-BE49-F238E27FC236}">
                      <a16:creationId xmlns:a16="http://schemas.microsoft.com/office/drawing/2014/main" id="{DD3AEEA6-5EF2-4C63-8BB4-A5A6066CD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600" y="3128963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38" name="Graphic 37" descr="Woman with solid fill">
                <a:extLst>
                  <a:ext uri="{FF2B5EF4-FFF2-40B4-BE49-F238E27FC236}">
                    <a16:creationId xmlns:a16="http://schemas.microsoft.com/office/drawing/2014/main" id="{EE29B30E-1A05-41B2-8E82-D72E79CF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006756" y="4138247"/>
                <a:ext cx="1222835" cy="15005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7812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22DF6C-833E-4631-BB17-D6E8B86C45B2}"/>
              </a:ext>
            </a:extLst>
          </p:cNvPr>
          <p:cNvSpPr txBox="1"/>
          <p:nvPr/>
        </p:nvSpPr>
        <p:spPr>
          <a:xfrm>
            <a:off x="348343" y="1028343"/>
            <a:ext cx="1149531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0" i="0" dirty="0">
                <a:solidFill>
                  <a:srgbClr val="0070C0"/>
                </a:solidFill>
                <a:effectLst/>
              </a:rPr>
              <a:t>“…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Two-thirds 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of leave supporters still 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believe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 the 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discredited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 claim that the UK sends £350 million per week to the EU, compared with only 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one in five 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remain supporters……" </a:t>
            </a:r>
          </a:p>
          <a:p>
            <a:endParaRPr lang="en-GB" dirty="0">
              <a:solidFill>
                <a:srgbClr val="323130"/>
              </a:solidFill>
            </a:endParaRPr>
          </a:p>
          <a:p>
            <a:pPr algn="ctr"/>
            <a:r>
              <a:rPr lang="en-GB" b="0" i="0" dirty="0">
                <a:solidFill>
                  <a:srgbClr val="323130"/>
                </a:solidFill>
                <a:effectLst/>
              </a:rPr>
              <a:t>(from "The Perils of Perception: Why We’re Wrong About Nearly Everything" by Bobby Duffy)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30316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reading a book&#10;&#10;Description automatically generated with medium confidence">
            <a:extLst>
              <a:ext uri="{FF2B5EF4-FFF2-40B4-BE49-F238E27FC236}">
                <a16:creationId xmlns:a16="http://schemas.microsoft.com/office/drawing/2014/main" id="{B1933FCB-08B4-4C7B-B874-4870533E35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164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B871B-F691-47A8-B4FA-6FD76D3635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082" y="0"/>
            <a:ext cx="11508638" cy="68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8835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B8D766B5-805C-4DCA-9997-429EF727CE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5222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A25D3-B63C-4963-932A-1D7EA7E573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5" y="0"/>
            <a:ext cx="11543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944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D0159-C7E6-4152-944B-81162968A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5" y="0"/>
            <a:ext cx="11543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86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34DC7D-5100-4EF8-87FD-CDB0EF9510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6" y="0"/>
            <a:ext cx="1123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4445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F09B6-7B41-461A-B3E7-A5CB0A4AF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1" y="0"/>
            <a:ext cx="1141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7936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F22A0-D4BE-4482-83DF-26CB2D15D5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1" y="0"/>
            <a:ext cx="1141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409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C417F-5182-4CF4-8768-2989C00C72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4427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90CFC0-EF35-4EC1-8EB9-01DDA2C77A6C}"/>
              </a:ext>
            </a:extLst>
          </p:cNvPr>
          <p:cNvSpPr/>
          <p:nvPr/>
        </p:nvSpPr>
        <p:spPr>
          <a:xfrm>
            <a:off x="4452858" y="-76200"/>
            <a:ext cx="3286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Homework</a:t>
            </a:r>
          </a:p>
        </p:txBody>
      </p:sp>
      <p:pic>
        <p:nvPicPr>
          <p:cNvPr id="7" name="Online Media 6" title="The best stats you've ever seen | Hans Rosling">
            <a:hlinkClick r:id="" action="ppaction://media"/>
            <a:extLst>
              <a:ext uri="{FF2B5EF4-FFF2-40B4-BE49-F238E27FC236}">
                <a16:creationId xmlns:a16="http://schemas.microsoft.com/office/drawing/2014/main" id="{8BD4B4A6-5C2E-4479-8BD2-123B5D54EB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33558" y="847130"/>
            <a:ext cx="7562850" cy="5672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0279E-88D3-4620-90E4-6E2BF093CE99}"/>
              </a:ext>
            </a:extLst>
          </p:cNvPr>
          <p:cNvSpPr txBox="1"/>
          <p:nvPr/>
        </p:nvSpPr>
        <p:spPr>
          <a:xfrm>
            <a:off x="4267200" y="64886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https://youtu.be/hVimVzgtD6w</a:t>
            </a:r>
          </a:p>
        </p:txBody>
      </p:sp>
    </p:spTree>
    <p:extLst>
      <p:ext uri="{BB962C8B-B14F-4D97-AF65-F5344CB8AC3E}">
        <p14:creationId xmlns:p14="http://schemas.microsoft.com/office/powerpoint/2010/main" val="1730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mail">
            <a:extLst>
              <a:ext uri="{FF2B5EF4-FFF2-40B4-BE49-F238E27FC236}">
                <a16:creationId xmlns:a16="http://schemas.microsoft.com/office/drawing/2014/main" id="{138F62B5-B449-4B11-A146-187AE642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52" y="2404360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238945-28DA-455D-8A18-C134E4B00A96}"/>
              </a:ext>
            </a:extLst>
          </p:cNvPr>
          <p:cNvSpPr/>
          <p:nvPr/>
        </p:nvSpPr>
        <p:spPr>
          <a:xfrm>
            <a:off x="5321949" y="2496734"/>
            <a:ext cx="44555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rwlp.french@gmail.com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62004-DC27-416F-A6B3-D092BAFA95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1" y="3348113"/>
            <a:ext cx="1071948" cy="942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D69382-82AE-460C-ABA8-EC6C30FA6209}"/>
              </a:ext>
            </a:extLst>
          </p:cNvPr>
          <p:cNvSpPr/>
          <p:nvPr/>
        </p:nvSpPr>
        <p:spPr>
          <a:xfrm>
            <a:off x="5493033" y="3431626"/>
            <a:ext cx="23545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@sqlbobscot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inkedin, social icon">
            <a:extLst>
              <a:ext uri="{FF2B5EF4-FFF2-40B4-BE49-F238E27FC236}">
                <a16:creationId xmlns:a16="http://schemas.microsoft.com/office/drawing/2014/main" id="{6D49B0B8-150E-42F5-9816-80DF34FF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17" y="4465741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A226A-FC0F-469F-8460-4CBBB5638A14}"/>
              </a:ext>
            </a:extLst>
          </p:cNvPr>
          <p:cNvSpPr/>
          <p:nvPr/>
        </p:nvSpPr>
        <p:spPr>
          <a:xfrm>
            <a:off x="5001286" y="4462546"/>
            <a:ext cx="71640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https://www.linkedin.com/in/rwlpfrench/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9B412-F5CD-45C0-AC11-A0D8D7578ECC}"/>
              </a:ext>
            </a:extLst>
          </p:cNvPr>
          <p:cNvSpPr/>
          <p:nvPr/>
        </p:nvSpPr>
        <p:spPr>
          <a:xfrm>
            <a:off x="5493033" y="5618308"/>
            <a:ext cx="4830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https://www.qnrl.com/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4778062" y="100480"/>
            <a:ext cx="50484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4307593" y="1239692"/>
            <a:ext cx="6484231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Chief Power BI Nerd at Quor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Sunny Glasgow, Scotland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7F610F0-6A5A-4642-8E01-7C12D39D1F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20" y="5441272"/>
            <a:ext cx="1132484" cy="942575"/>
          </a:xfrm>
          <a:prstGeom prst="rect">
            <a:avLst/>
          </a:prstGeom>
        </p:spPr>
      </p:pic>
      <p:pic>
        <p:nvPicPr>
          <p:cNvPr id="4" name="Picture 3" descr="A person with a beard smiling&#10;&#10;Description automatically generated">
            <a:extLst>
              <a:ext uri="{FF2B5EF4-FFF2-40B4-BE49-F238E27FC236}">
                <a16:creationId xmlns:a16="http://schemas.microsoft.com/office/drawing/2014/main" id="{D3FE98CA-71D2-10DA-DC50-662E9B9CD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3" y="1008417"/>
            <a:ext cx="4044719" cy="460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02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39BC7BC-B735-2987-61D9-B4B94CA9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109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drawn lettering spelling out concepts related to type design, spelling the words typography font set and design">
            <a:extLst>
              <a:ext uri="{FF2B5EF4-FFF2-40B4-BE49-F238E27FC236}">
                <a16:creationId xmlns:a16="http://schemas.microsoft.com/office/drawing/2014/main" id="{F8BD38E3-A1CF-2961-1C56-07621E3D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8503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1259175"/>
            <a:ext cx="1087688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does font this feel?</a:t>
            </a:r>
          </a:p>
        </p:txBody>
      </p:sp>
    </p:spTree>
    <p:extLst>
      <p:ext uri="{BB962C8B-B14F-4D97-AF65-F5344CB8AC3E}">
        <p14:creationId xmlns:p14="http://schemas.microsoft.com/office/powerpoint/2010/main" val="330398870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1259175"/>
            <a:ext cx="1087688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does this font feel?</a:t>
            </a:r>
          </a:p>
        </p:txBody>
      </p:sp>
    </p:spTree>
    <p:extLst>
      <p:ext uri="{BB962C8B-B14F-4D97-AF65-F5344CB8AC3E}">
        <p14:creationId xmlns:p14="http://schemas.microsoft.com/office/powerpoint/2010/main" val="172474322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1074509"/>
            <a:ext cx="121920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lin Sans FB Demi" panose="020E0802020502020306" pitchFamily="34" charset="0"/>
                <a:cs typeface="Arial" panose="020B0604020202020204" pitchFamily="34" charset="0"/>
              </a:rPr>
              <a:t>How does this font feel?</a:t>
            </a:r>
          </a:p>
        </p:txBody>
      </p:sp>
    </p:spTree>
    <p:extLst>
      <p:ext uri="{BB962C8B-B14F-4D97-AF65-F5344CB8AC3E}">
        <p14:creationId xmlns:p14="http://schemas.microsoft.com/office/powerpoint/2010/main" val="299354783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828288"/>
            <a:ext cx="12192000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urlz MT" panose="04040404050702020202" pitchFamily="82" charset="0"/>
                <a:cs typeface="Arial" panose="020B0604020202020204" pitchFamily="34" charset="0"/>
              </a:rPr>
              <a:t>How does this font feel?</a:t>
            </a:r>
            <a:endParaRPr lang="en-US" sz="1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urlz MT" panose="040404040507020202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7838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6882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320456"/>
            <a:ext cx="10876884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lackadder ITC" panose="04020505051007020D02" pitchFamily="82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263614368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320456"/>
            <a:ext cx="10876884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unstler Script" panose="030304020206070D0D06" pitchFamily="66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36956956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320456"/>
            <a:ext cx="10876884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unstler Script" panose="030304020206070D0D06" pitchFamily="66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481775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35408E-050D-2623-CE9F-ABEA31B48B0E}"/>
              </a:ext>
            </a:extLst>
          </p:cNvPr>
          <p:cNvCxnSpPr>
            <a:cxnSpLocks/>
          </p:cNvCxnSpPr>
          <p:nvPr/>
        </p:nvCxnSpPr>
        <p:spPr>
          <a:xfrm>
            <a:off x="1332752" y="2988871"/>
            <a:ext cx="9329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182F9DF-FA85-7CC4-6379-30228528A0A2}"/>
              </a:ext>
            </a:extLst>
          </p:cNvPr>
          <p:cNvSpPr/>
          <p:nvPr/>
        </p:nvSpPr>
        <p:spPr>
          <a:xfrm>
            <a:off x="1332752" y="1690381"/>
            <a:ext cx="9329270" cy="407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9C843549-22C7-82C5-0519-AADD5EC1C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86" y="205221"/>
            <a:ext cx="3328768" cy="900000"/>
          </a:xfrm>
          <a:prstGeom prst="rect">
            <a:avLst/>
          </a:prstGeo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7FB57AE-9D0B-6512-F40D-79DFCEFD9CC6}"/>
              </a:ext>
            </a:extLst>
          </p:cNvPr>
          <p:cNvGraphicFramePr>
            <a:graphicFrameLocks noGrp="1"/>
          </p:cNvGraphicFramePr>
          <p:nvPr/>
        </p:nvGraphicFramePr>
        <p:xfrm>
          <a:off x="1701303" y="1456381"/>
          <a:ext cx="8634006" cy="4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003">
                  <a:extLst>
                    <a:ext uri="{9D8B030D-6E8A-4147-A177-3AD203B41FA5}">
                      <a16:colId xmlns:a16="http://schemas.microsoft.com/office/drawing/2014/main" val="3482665261"/>
                    </a:ext>
                  </a:extLst>
                </a:gridCol>
                <a:gridCol w="4317003">
                  <a:extLst>
                    <a:ext uri="{9D8B030D-6E8A-4147-A177-3AD203B41FA5}">
                      <a16:colId xmlns:a16="http://schemas.microsoft.com/office/drawing/2014/main" val="3707825314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Managed Services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75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Projects &amp; Professional Services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75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47926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5921CF9-A92F-A327-687C-F793474A752D}"/>
              </a:ext>
            </a:extLst>
          </p:cNvPr>
          <p:cNvSpPr/>
          <p:nvPr/>
        </p:nvSpPr>
        <p:spPr>
          <a:xfrm>
            <a:off x="1779964" y="3942949"/>
            <a:ext cx="8479498" cy="917560"/>
          </a:xfrm>
          <a:prstGeom prst="rect">
            <a:avLst/>
          </a:prstGeom>
          <a:solidFill>
            <a:srgbClr val="39163D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Security, Compliance &amp; Identity</a:t>
            </a:r>
            <a:b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Identity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as a Service | Multi-Factor Authentication | Device Management | Threat Management | Information Protection | Application Security 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E0948-F160-DCF1-C677-8E7DDB5DBB0D}"/>
              </a:ext>
            </a:extLst>
          </p:cNvPr>
          <p:cNvSpPr/>
          <p:nvPr/>
        </p:nvSpPr>
        <p:spPr>
          <a:xfrm>
            <a:off x="1701302" y="2158380"/>
            <a:ext cx="1800000" cy="1403639"/>
          </a:xfrm>
          <a:prstGeom prst="rect">
            <a:avLst/>
          </a:prstGeom>
          <a:solidFill>
            <a:srgbClr val="6C9EA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Modern Workplace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Secure Remote 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Productivity &amp; Teamwork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 &amp; Governance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A94D7F-E6F9-4E87-4EBD-596E08316896}"/>
              </a:ext>
            </a:extLst>
          </p:cNvPr>
          <p:cNvSpPr/>
          <p:nvPr/>
        </p:nvSpPr>
        <p:spPr>
          <a:xfrm>
            <a:off x="3979304" y="2158380"/>
            <a:ext cx="1800000" cy="1403639"/>
          </a:xfrm>
          <a:prstGeom prst="rect">
            <a:avLst/>
          </a:prstGeom>
          <a:solidFill>
            <a:srgbClr val="809EC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Platform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Adoption &amp; Migration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DevOps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Innovation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205615-692D-1359-A532-4FED8312753B}"/>
              </a:ext>
            </a:extLst>
          </p:cNvPr>
          <p:cNvSpPr/>
          <p:nvPr/>
        </p:nvSpPr>
        <p:spPr>
          <a:xfrm>
            <a:off x="6257306" y="2158380"/>
            <a:ext cx="1800000" cy="1403639"/>
          </a:xfrm>
          <a:prstGeom prst="rect">
            <a:avLst/>
          </a:prstGeom>
          <a:solidFill>
            <a:srgbClr val="26226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Data, Analytics &amp; AI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Intelligence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and Machine Learning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6670F-94D5-FFDE-8CDC-8C5A9FB588AF}"/>
              </a:ext>
            </a:extLst>
          </p:cNvPr>
          <p:cNvSpPr/>
          <p:nvPr/>
        </p:nvSpPr>
        <p:spPr>
          <a:xfrm>
            <a:off x="8535309" y="2158380"/>
            <a:ext cx="1800000" cy="1403639"/>
          </a:xfrm>
          <a:prstGeom prst="rect">
            <a:avLst/>
          </a:prstGeom>
          <a:solidFill>
            <a:srgbClr val="C4B269"/>
          </a:solidFill>
          <a:ln w="38100">
            <a:solidFill>
              <a:srgbClr val="C4B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Apps &amp; Development</a:t>
            </a:r>
            <a:b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Application Modernisation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Development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FD78BF-D8B7-1096-6FD4-7E4DF98E10F1}"/>
              </a:ext>
            </a:extLst>
          </p:cNvPr>
          <p:cNvGraphicFramePr>
            <a:graphicFrameLocks noGrp="1"/>
          </p:cNvGraphicFramePr>
          <p:nvPr/>
        </p:nvGraphicFramePr>
        <p:xfrm>
          <a:off x="2959473" y="5117846"/>
          <a:ext cx="5842746" cy="1282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746">
                  <a:extLst>
                    <a:ext uri="{9D8B030D-6E8A-4147-A177-3AD203B41FA5}">
                      <a16:colId xmlns:a16="http://schemas.microsoft.com/office/drawing/2014/main" val="2200681288"/>
                    </a:ext>
                  </a:extLst>
                </a:gridCol>
              </a:tblGrid>
              <a:tr h="4704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Strategy | Architecture | Design | Engineering | Testing | Deployment | Operations</a:t>
                      </a:r>
                      <a:endParaRPr lang="en-GB" sz="900" b="0">
                        <a:solidFill>
                          <a:schemeClr val="tx2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268052"/>
                  </a:ext>
                </a:extLst>
              </a:tr>
              <a:tr h="4062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Supporting your business through our technology solutions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E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47088"/>
                  </a:ext>
                </a:extLst>
              </a:tr>
              <a:tr h="4062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DevOps | Agile | Business Change | Project Management | User Training &amp; Education</a:t>
                      </a:r>
                      <a:endParaRPr lang="en-GB" sz="105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78905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4810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828288"/>
            <a:ext cx="12192000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Jokerman" panose="04090605060D06020702" pitchFamily="82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330144955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828288"/>
            <a:ext cx="12192000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213051277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17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7ABF1B3-0335-498E-B24A-5BE79CCA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D48BA-8B2B-44CF-83A8-643B40A2C945}"/>
              </a:ext>
            </a:extLst>
          </p:cNvPr>
          <p:cNvSpPr txBox="1"/>
          <p:nvPr/>
        </p:nvSpPr>
        <p:spPr>
          <a:xfrm>
            <a:off x="7181985" y="0"/>
            <a:ext cx="49403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</a:rPr>
              <a:t>warm woollen mittens</a:t>
            </a:r>
          </a:p>
          <a:p>
            <a:pPr algn="ctr"/>
            <a:r>
              <a:rPr lang="en-GB" sz="4400" b="1" dirty="0">
                <a:solidFill>
                  <a:srgbClr val="FFFF00"/>
                </a:solidFill>
              </a:rPr>
              <a:t>Cream coloured ponies and crisp apple strudels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5E646-60D7-0D0E-DD52-E61611BF14B0}"/>
              </a:ext>
            </a:extLst>
          </p:cNvPr>
          <p:cNvSpPr txBox="1"/>
          <p:nvPr/>
        </p:nvSpPr>
        <p:spPr>
          <a:xfrm>
            <a:off x="-90791" y="70130"/>
            <a:ext cx="54410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</a:rPr>
              <a:t>Girls in white dresses with blue sashes</a:t>
            </a:r>
          </a:p>
          <a:p>
            <a:pPr algn="ctr"/>
            <a:r>
              <a:rPr lang="en-GB" sz="4400" b="1" dirty="0">
                <a:solidFill>
                  <a:srgbClr val="FFFF00"/>
                </a:solidFill>
              </a:rPr>
              <a:t>Bright copper kettles and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3719838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7B6ECE-DDDB-40DF-81E6-31174EFA92B4}"/>
              </a:ext>
            </a:extLst>
          </p:cNvPr>
          <p:cNvSpPr/>
          <p:nvPr/>
        </p:nvSpPr>
        <p:spPr>
          <a:xfrm>
            <a:off x="914278" y="-156597"/>
            <a:ext cx="10363444" cy="7171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Colours</a:t>
            </a:r>
            <a:r>
              <a:rPr lang="en-US" sz="11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can have emotions associated with them.</a:t>
            </a:r>
          </a:p>
        </p:txBody>
      </p:sp>
    </p:spTree>
    <p:extLst>
      <p:ext uri="{BB962C8B-B14F-4D97-AF65-F5344CB8AC3E}">
        <p14:creationId xmlns:p14="http://schemas.microsoft.com/office/powerpoint/2010/main" val="424995406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99E86ED-15B0-4CE5-B214-FAAC2A425E45}"/>
              </a:ext>
            </a:extLst>
          </p:cNvPr>
          <p:cNvGrpSpPr/>
          <p:nvPr/>
        </p:nvGrpSpPr>
        <p:grpSpPr>
          <a:xfrm>
            <a:off x="3086100" y="347703"/>
            <a:ext cx="4446581" cy="435429"/>
            <a:chOff x="1224643" y="238846"/>
            <a:chExt cx="4446581" cy="4354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D006DF-9F32-41B6-8945-1A3DEC36718D}"/>
                </a:ext>
              </a:extLst>
            </p:cNvPr>
            <p:cNvSpPr/>
            <p:nvPr/>
          </p:nvSpPr>
          <p:spPr>
            <a:xfrm>
              <a:off x="1224643" y="238846"/>
              <a:ext cx="533400" cy="435429"/>
            </a:xfrm>
            <a:prstGeom prst="rect">
              <a:avLst/>
            </a:prstGeom>
            <a:solidFill>
              <a:srgbClr val="FF1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DFE4AE-B1CF-48E3-8B3E-CE36F6F8E0A0}"/>
                </a:ext>
              </a:extLst>
            </p:cNvPr>
            <p:cNvSpPr txBox="1"/>
            <p:nvPr/>
          </p:nvSpPr>
          <p:spPr>
            <a:xfrm>
              <a:off x="1905000" y="271894"/>
              <a:ext cx="3766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Passion, Love, Blood, Danger, Strength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AAC8FA-5602-4A00-B1AF-4E433AF1B3DD}"/>
              </a:ext>
            </a:extLst>
          </p:cNvPr>
          <p:cNvGrpSpPr/>
          <p:nvPr/>
        </p:nvGrpSpPr>
        <p:grpSpPr>
          <a:xfrm>
            <a:off x="3086100" y="905435"/>
            <a:ext cx="5202813" cy="435429"/>
            <a:chOff x="1224643" y="796578"/>
            <a:chExt cx="5202813" cy="435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FBD886-D887-4603-89E4-C27E9929EB88}"/>
                </a:ext>
              </a:extLst>
            </p:cNvPr>
            <p:cNvSpPr/>
            <p:nvPr/>
          </p:nvSpPr>
          <p:spPr>
            <a:xfrm>
              <a:off x="1224643" y="796578"/>
              <a:ext cx="533400" cy="435429"/>
            </a:xfrm>
            <a:prstGeom prst="rect">
              <a:avLst/>
            </a:prstGeom>
            <a:solidFill>
              <a:srgbClr val="FF0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77532-13DF-488C-95A4-4FBC6CC3AFB4}"/>
                </a:ext>
              </a:extLst>
            </p:cNvPr>
            <p:cNvSpPr txBox="1"/>
            <p:nvPr/>
          </p:nvSpPr>
          <p:spPr>
            <a:xfrm>
              <a:off x="1905000" y="831700"/>
              <a:ext cx="4522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Romantic, Feminine, Love, Sensitivity, Exciting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D2B3A3-ADA7-47EA-B7DC-31C620FE9F3C}"/>
              </a:ext>
            </a:extLst>
          </p:cNvPr>
          <p:cNvGrpSpPr/>
          <p:nvPr/>
        </p:nvGrpSpPr>
        <p:grpSpPr>
          <a:xfrm>
            <a:off x="3086100" y="1463167"/>
            <a:ext cx="5736485" cy="435429"/>
            <a:chOff x="1224643" y="1354310"/>
            <a:chExt cx="5736485" cy="4354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9ACD36-E89F-497D-B701-B7B1534C972A}"/>
                </a:ext>
              </a:extLst>
            </p:cNvPr>
            <p:cNvSpPr/>
            <p:nvPr/>
          </p:nvSpPr>
          <p:spPr>
            <a:xfrm>
              <a:off x="1224643" y="1354310"/>
              <a:ext cx="533400" cy="435429"/>
            </a:xfrm>
            <a:prstGeom prst="rect">
              <a:avLst/>
            </a:prstGeom>
            <a:solidFill>
              <a:srgbClr val="FFD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D7BB25-BDAB-431E-BF45-312155CC4616}"/>
                </a:ext>
              </a:extLst>
            </p:cNvPr>
            <p:cNvSpPr txBox="1"/>
            <p:nvPr/>
          </p:nvSpPr>
          <p:spPr>
            <a:xfrm>
              <a:off x="1905000" y="1391506"/>
              <a:ext cx="5056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Optimism, Sunshine, Confidence, Attention, Success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20710E-51D5-4A61-B307-A5C2DD102EC6}"/>
              </a:ext>
            </a:extLst>
          </p:cNvPr>
          <p:cNvGrpSpPr/>
          <p:nvPr/>
        </p:nvGrpSpPr>
        <p:grpSpPr>
          <a:xfrm>
            <a:off x="3086100" y="2020899"/>
            <a:ext cx="4557059" cy="435429"/>
            <a:chOff x="1224643" y="1912042"/>
            <a:chExt cx="4557059" cy="4354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66867F-353F-4D35-AD52-8A66E722C93D}"/>
                </a:ext>
              </a:extLst>
            </p:cNvPr>
            <p:cNvSpPr/>
            <p:nvPr/>
          </p:nvSpPr>
          <p:spPr>
            <a:xfrm>
              <a:off x="1224643" y="1912042"/>
              <a:ext cx="533400" cy="435429"/>
            </a:xfrm>
            <a:prstGeom prst="rect">
              <a:avLst/>
            </a:prstGeom>
            <a:solidFill>
              <a:srgbClr val="68F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571425-EA0C-45AD-99FD-FBEC8630E439}"/>
                </a:ext>
              </a:extLst>
            </p:cNvPr>
            <p:cNvSpPr txBox="1"/>
            <p:nvPr/>
          </p:nvSpPr>
          <p:spPr>
            <a:xfrm>
              <a:off x="1905000" y="1951312"/>
              <a:ext cx="3876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Health, Growth, Peace, Vitality, Wealth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33EC75-0A81-46CE-8A66-4C896576B746}"/>
              </a:ext>
            </a:extLst>
          </p:cNvPr>
          <p:cNvGrpSpPr/>
          <p:nvPr/>
        </p:nvGrpSpPr>
        <p:grpSpPr>
          <a:xfrm>
            <a:off x="3086100" y="2578631"/>
            <a:ext cx="5278475" cy="435429"/>
            <a:chOff x="1224643" y="2469774"/>
            <a:chExt cx="5278475" cy="4354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74635D-7106-4198-BF27-1233E09270C0}"/>
                </a:ext>
              </a:extLst>
            </p:cNvPr>
            <p:cNvSpPr/>
            <p:nvPr/>
          </p:nvSpPr>
          <p:spPr>
            <a:xfrm>
              <a:off x="1224643" y="2469774"/>
              <a:ext cx="533400" cy="435429"/>
            </a:xfrm>
            <a:prstGeom prst="rect">
              <a:avLst/>
            </a:prstGeom>
            <a:solidFill>
              <a:srgbClr val="FE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A1304F-09FE-4AE7-A611-29FB9D42B801}"/>
                </a:ext>
              </a:extLst>
            </p:cNvPr>
            <p:cNvSpPr txBox="1"/>
            <p:nvPr/>
          </p:nvSpPr>
          <p:spPr>
            <a:xfrm>
              <a:off x="1905000" y="2511118"/>
              <a:ext cx="4598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Energy, Happiness, Success, Warmth, Creativity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82F7F6-F32D-4C10-94EE-1D9AA2635449}"/>
              </a:ext>
            </a:extLst>
          </p:cNvPr>
          <p:cNvGrpSpPr/>
          <p:nvPr/>
        </p:nvGrpSpPr>
        <p:grpSpPr>
          <a:xfrm>
            <a:off x="3086100" y="3136363"/>
            <a:ext cx="5283412" cy="435429"/>
            <a:chOff x="1224643" y="3027506"/>
            <a:chExt cx="5283412" cy="4354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4BAB36-7DAB-42F0-A51B-AD1A71FEBD57}"/>
                </a:ext>
              </a:extLst>
            </p:cNvPr>
            <p:cNvSpPr/>
            <p:nvPr/>
          </p:nvSpPr>
          <p:spPr>
            <a:xfrm>
              <a:off x="1224643" y="3027506"/>
              <a:ext cx="533400" cy="435429"/>
            </a:xfrm>
            <a:prstGeom prst="rect">
              <a:avLst/>
            </a:prstGeom>
            <a:solidFill>
              <a:srgbClr val="405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4EFED-9747-4CF0-9164-4E45210DEDB0}"/>
                </a:ext>
              </a:extLst>
            </p:cNvPr>
            <p:cNvSpPr txBox="1"/>
            <p:nvPr/>
          </p:nvSpPr>
          <p:spPr>
            <a:xfrm>
              <a:off x="1867169" y="3070924"/>
              <a:ext cx="4640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Trust, Serenity, Peace, Communication, Sadness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C3BC82-DB73-405A-9223-16589BA24F2C}"/>
              </a:ext>
            </a:extLst>
          </p:cNvPr>
          <p:cNvGrpSpPr/>
          <p:nvPr/>
        </p:nvGrpSpPr>
        <p:grpSpPr>
          <a:xfrm>
            <a:off x="3086100" y="3694095"/>
            <a:ext cx="5018660" cy="435429"/>
            <a:chOff x="1224643" y="3585238"/>
            <a:chExt cx="5018660" cy="4354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627F7-C404-40B6-8794-AB61470C0CDD}"/>
                </a:ext>
              </a:extLst>
            </p:cNvPr>
            <p:cNvSpPr/>
            <p:nvPr/>
          </p:nvSpPr>
          <p:spPr>
            <a:xfrm>
              <a:off x="1224643" y="3585238"/>
              <a:ext cx="533400" cy="435429"/>
            </a:xfrm>
            <a:prstGeom prst="rect">
              <a:avLst/>
            </a:prstGeom>
            <a:solidFill>
              <a:srgbClr val="731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B6B1DC-E22F-4804-8F6A-6608D5A382B2}"/>
                </a:ext>
              </a:extLst>
            </p:cNvPr>
            <p:cNvSpPr txBox="1"/>
            <p:nvPr/>
          </p:nvSpPr>
          <p:spPr>
            <a:xfrm>
              <a:off x="1867169" y="3630730"/>
              <a:ext cx="4376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Royalty, Majesty, Mystery, Spirituality, Luxury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2D9A18-ECB5-4E24-98CE-AA89C270127E}"/>
              </a:ext>
            </a:extLst>
          </p:cNvPr>
          <p:cNvGrpSpPr/>
          <p:nvPr/>
        </p:nvGrpSpPr>
        <p:grpSpPr>
          <a:xfrm>
            <a:off x="3086100" y="4251827"/>
            <a:ext cx="5149016" cy="435429"/>
            <a:chOff x="1224643" y="4142970"/>
            <a:chExt cx="5149016" cy="4354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9EF25D-7856-44B9-BBB7-D353CE18EBF2}"/>
                </a:ext>
              </a:extLst>
            </p:cNvPr>
            <p:cNvSpPr/>
            <p:nvPr/>
          </p:nvSpPr>
          <p:spPr>
            <a:xfrm>
              <a:off x="1224643" y="4142970"/>
              <a:ext cx="533400" cy="435429"/>
            </a:xfrm>
            <a:prstGeom prst="rect">
              <a:avLst/>
            </a:prstGeom>
            <a:solidFill>
              <a:srgbClr val="5F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FBE0CE-C37C-4FD7-BB14-B7A49F571686}"/>
                </a:ext>
              </a:extLst>
            </p:cNvPr>
            <p:cNvSpPr txBox="1"/>
            <p:nvPr/>
          </p:nvSpPr>
          <p:spPr>
            <a:xfrm>
              <a:off x="1905000" y="4190536"/>
              <a:ext cx="4468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Organic, Honest, Natural, Simple, Wholesome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EFABCC-D966-406C-9FE2-F418DBB36822}"/>
              </a:ext>
            </a:extLst>
          </p:cNvPr>
          <p:cNvGrpSpPr/>
          <p:nvPr/>
        </p:nvGrpSpPr>
        <p:grpSpPr>
          <a:xfrm>
            <a:off x="3086100" y="4809559"/>
            <a:ext cx="6256082" cy="435429"/>
            <a:chOff x="1224643" y="4700702"/>
            <a:chExt cx="6256082" cy="4354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9A4FFF-DD80-4B4E-9B14-B712253FEB6E}"/>
                </a:ext>
              </a:extLst>
            </p:cNvPr>
            <p:cNvSpPr/>
            <p:nvPr/>
          </p:nvSpPr>
          <p:spPr>
            <a:xfrm>
              <a:off x="1224643" y="4700702"/>
              <a:ext cx="533400" cy="435429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64F5C2-8252-4BAE-BA5E-D6D3FC2DD3A5}"/>
                </a:ext>
              </a:extLst>
            </p:cNvPr>
            <p:cNvSpPr txBox="1"/>
            <p:nvPr/>
          </p:nvSpPr>
          <p:spPr>
            <a:xfrm>
              <a:off x="1931898" y="4750342"/>
              <a:ext cx="5548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Compromise, Neutral, Balance, Conservative, Frustration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AD4D-162A-469A-B3A3-442125FC3758}"/>
              </a:ext>
            </a:extLst>
          </p:cNvPr>
          <p:cNvGrpSpPr/>
          <p:nvPr/>
        </p:nvGrpSpPr>
        <p:grpSpPr>
          <a:xfrm>
            <a:off x="3086100" y="5367291"/>
            <a:ext cx="4762148" cy="435429"/>
            <a:chOff x="1224643" y="5258434"/>
            <a:chExt cx="4762148" cy="43542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676528-361A-471F-8B5D-C42316F6B278}"/>
                </a:ext>
              </a:extLst>
            </p:cNvPr>
            <p:cNvSpPr/>
            <p:nvPr/>
          </p:nvSpPr>
          <p:spPr>
            <a:xfrm>
              <a:off x="1224643" y="5258434"/>
              <a:ext cx="533400" cy="43542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91FFC-A020-40FB-A987-7DA1C1E51589}"/>
                </a:ext>
              </a:extLst>
            </p:cNvPr>
            <p:cNvSpPr txBox="1"/>
            <p:nvPr/>
          </p:nvSpPr>
          <p:spPr>
            <a:xfrm>
              <a:off x="1931898" y="5310148"/>
              <a:ext cx="4054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Elegance, Power, Luxury, Mystery, Sorrow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F4582-9522-4BF4-9C40-5ED5F42D316D}"/>
              </a:ext>
            </a:extLst>
          </p:cNvPr>
          <p:cNvGrpSpPr/>
          <p:nvPr/>
        </p:nvGrpSpPr>
        <p:grpSpPr>
          <a:xfrm>
            <a:off x="3086100" y="5925021"/>
            <a:ext cx="5343473" cy="435429"/>
            <a:chOff x="1224643" y="5816164"/>
            <a:chExt cx="5343473" cy="4354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B04667-B680-48D1-B427-79E3031891D5}"/>
                </a:ext>
              </a:extLst>
            </p:cNvPr>
            <p:cNvSpPr/>
            <p:nvPr/>
          </p:nvSpPr>
          <p:spPr>
            <a:xfrm>
              <a:off x="1224643" y="5816164"/>
              <a:ext cx="533400" cy="435429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3E0BF5-40EB-4A0C-A22F-7DD8059341F2}"/>
                </a:ext>
              </a:extLst>
            </p:cNvPr>
            <p:cNvSpPr txBox="1"/>
            <p:nvPr/>
          </p:nvSpPr>
          <p:spPr>
            <a:xfrm>
              <a:off x="2041107" y="5869952"/>
              <a:ext cx="4527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Pure, Simple, Innocence, Virginity, Minimalism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1252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7B6ECE-DDDB-40DF-81E6-31174EFA92B4}"/>
              </a:ext>
            </a:extLst>
          </p:cNvPr>
          <p:cNvSpPr/>
          <p:nvPr/>
        </p:nvSpPr>
        <p:spPr>
          <a:xfrm>
            <a:off x="914278" y="197346"/>
            <a:ext cx="10363444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Colours</a:t>
            </a:r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can suggest temperatures.</a:t>
            </a:r>
          </a:p>
        </p:txBody>
      </p:sp>
    </p:spTree>
    <p:extLst>
      <p:ext uri="{BB962C8B-B14F-4D97-AF65-F5344CB8AC3E}">
        <p14:creationId xmlns:p14="http://schemas.microsoft.com/office/powerpoint/2010/main" val="42664136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34CD6-2634-46A7-9117-7F9C86D8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0"/>
            <a:ext cx="736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9739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614CDB-CC52-4FCC-919E-858F1CDA3D78}"/>
              </a:ext>
            </a:extLst>
          </p:cNvPr>
          <p:cNvSpPr/>
          <p:nvPr/>
        </p:nvSpPr>
        <p:spPr>
          <a:xfrm>
            <a:off x="50089" y="1259175"/>
            <a:ext cx="12091821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Choose </a:t>
            </a:r>
            <a:r>
              <a:rPr lang="en-GB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colours</a:t>
            </a:r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carefully</a:t>
            </a:r>
          </a:p>
        </p:txBody>
      </p:sp>
    </p:spTree>
    <p:extLst>
      <p:ext uri="{BB962C8B-B14F-4D97-AF65-F5344CB8AC3E}">
        <p14:creationId xmlns:p14="http://schemas.microsoft.com/office/powerpoint/2010/main" val="276072849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all with posters on it&#10;&#10;Description automatically generated with low confidence">
            <a:extLst>
              <a:ext uri="{FF2B5EF4-FFF2-40B4-BE49-F238E27FC236}">
                <a16:creationId xmlns:a16="http://schemas.microsoft.com/office/drawing/2014/main" id="{83F7A0A4-9105-49F2-8728-AE5A76314C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9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7448D55D-C562-EEE3-28A0-C863E6D60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9" y="-627204"/>
            <a:ext cx="11521440" cy="81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0176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75BAED6-F18C-4D66-BF30-B0268AEB1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37FC36-BB71-4513-A768-398A0D250A57}"/>
              </a:ext>
            </a:extLst>
          </p:cNvPr>
          <p:cNvSpPr/>
          <p:nvPr/>
        </p:nvSpPr>
        <p:spPr>
          <a:xfrm>
            <a:off x="2115294" y="5778269"/>
            <a:ext cx="7961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 of the </a:t>
            </a:r>
            <a:r>
              <a:rPr lang="en-US" sz="5400" b="0" cap="none" spc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r>
              <a:rPr lang="en-US" sz="5400" b="0" cap="none" spc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key.</a:t>
            </a:r>
          </a:p>
        </p:txBody>
      </p:sp>
    </p:spTree>
    <p:extLst>
      <p:ext uri="{BB962C8B-B14F-4D97-AF65-F5344CB8AC3E}">
        <p14:creationId xmlns:p14="http://schemas.microsoft.com/office/powerpoint/2010/main" val="260550654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lastic&#10;&#10;Description automatically generated">
            <a:extLst>
              <a:ext uri="{FF2B5EF4-FFF2-40B4-BE49-F238E27FC236}">
                <a16:creationId xmlns:a16="http://schemas.microsoft.com/office/drawing/2014/main" id="{E1349A0F-5BEB-4E2E-8DA0-64D1F9F668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4723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51F28-FA09-477D-A5FF-1395086A3F61}"/>
              </a:ext>
            </a:extLst>
          </p:cNvPr>
          <p:cNvSpPr/>
          <p:nvPr/>
        </p:nvSpPr>
        <p:spPr>
          <a:xfrm>
            <a:off x="2001795" y="642551"/>
            <a:ext cx="7290486" cy="51156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CD91D-736F-44F2-B58E-54F1282CB75E}"/>
              </a:ext>
            </a:extLst>
          </p:cNvPr>
          <p:cNvSpPr/>
          <p:nvPr/>
        </p:nvSpPr>
        <p:spPr>
          <a:xfrm>
            <a:off x="889001" y="5934670"/>
            <a:ext cx="10414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 skin is not sign of good health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088582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3421D-72DF-4C75-9FA7-33E15B37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630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The Risky Roller Coaster Ride That Is China's Stock Market ...">
            <a:extLst>
              <a:ext uri="{FF2B5EF4-FFF2-40B4-BE49-F238E27FC236}">
                <a16:creationId xmlns:a16="http://schemas.microsoft.com/office/drawing/2014/main" id="{0A078F7E-86F9-F9AA-37B8-F266718BC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45431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003348-CF02-47D9-8A5E-5750249C2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5022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506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22A6E124-1279-4AC0-AD6A-B7AFB473B7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0992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cup, table, sitting&#10;&#10;Description automatically generated">
            <a:extLst>
              <a:ext uri="{FF2B5EF4-FFF2-40B4-BE49-F238E27FC236}">
                <a16:creationId xmlns:a16="http://schemas.microsoft.com/office/drawing/2014/main" id="{4846A73F-C8AC-4B72-8DA8-092564D257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4009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person, indoor, window&#10;&#10;Description automatically generated">
            <a:extLst>
              <a:ext uri="{FF2B5EF4-FFF2-40B4-BE49-F238E27FC236}">
                <a16:creationId xmlns:a16="http://schemas.microsoft.com/office/drawing/2014/main" id="{E0295AEC-266D-41EB-BD36-FBC74A365A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ntage book illustration.">
            <a:extLst>
              <a:ext uri="{FF2B5EF4-FFF2-40B4-BE49-F238E27FC236}">
                <a16:creationId xmlns:a16="http://schemas.microsoft.com/office/drawing/2014/main" id="{05AFCFDA-4204-4546-9440-7D823588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31" y="1859644"/>
            <a:ext cx="4040338" cy="49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F0A6F7-8A77-4944-BA2E-4D952233FE52}"/>
              </a:ext>
            </a:extLst>
          </p:cNvPr>
          <p:cNvSpPr/>
          <p:nvPr/>
        </p:nvSpPr>
        <p:spPr>
          <a:xfrm>
            <a:off x="-70624" y="80086"/>
            <a:ext cx="12333249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600" i="0" dirty="0">
                <a:ln w="0"/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Goldilocks and the three business bears;</a:t>
            </a:r>
          </a:p>
          <a:p>
            <a:pPr algn="ctr"/>
            <a:r>
              <a:rPr lang="en-GB" sz="5600" i="0" dirty="0">
                <a:ln w="0"/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story telling for business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A547169C-F0BD-3843-9B3A-4693E708A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1" y="-523702"/>
            <a:ext cx="11181618" cy="79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17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288276-3B81-9C6B-7087-5E061F1A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" b="65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162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driving on a road&#10;&#10;Description automatically generated with medium confidence">
            <a:extLst>
              <a:ext uri="{FF2B5EF4-FFF2-40B4-BE49-F238E27FC236}">
                <a16:creationId xmlns:a16="http://schemas.microsoft.com/office/drawing/2014/main" id="{2A2A49E3-02DE-4CB9-9758-CD94C3F393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2" y="0"/>
            <a:ext cx="11932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084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D3376AE5-AFF2-4690-85F0-003AA9F29E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510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ifting weights&#10;&#10;Description automatically generated with medium confidence">
            <a:extLst>
              <a:ext uri="{FF2B5EF4-FFF2-40B4-BE49-F238E27FC236}">
                <a16:creationId xmlns:a16="http://schemas.microsoft.com/office/drawing/2014/main" id="{65B8F43C-8321-4C06-9EB5-F728393704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5" y="0"/>
            <a:ext cx="10273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8210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7B5771E-9F41-4E3C-9279-5632869EA9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3503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mail">
            <a:extLst>
              <a:ext uri="{FF2B5EF4-FFF2-40B4-BE49-F238E27FC236}">
                <a16:creationId xmlns:a16="http://schemas.microsoft.com/office/drawing/2014/main" id="{138F62B5-B449-4B11-A146-187AE642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52" y="2404360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238945-28DA-455D-8A18-C134E4B00A96}"/>
              </a:ext>
            </a:extLst>
          </p:cNvPr>
          <p:cNvSpPr/>
          <p:nvPr/>
        </p:nvSpPr>
        <p:spPr>
          <a:xfrm>
            <a:off x="5321949" y="2496734"/>
            <a:ext cx="44555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rwlp.french@gmail.com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62004-DC27-416F-A6B3-D092BAFA95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1" y="3348113"/>
            <a:ext cx="1071948" cy="942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D69382-82AE-460C-ABA8-EC6C30FA6209}"/>
              </a:ext>
            </a:extLst>
          </p:cNvPr>
          <p:cNvSpPr/>
          <p:nvPr/>
        </p:nvSpPr>
        <p:spPr>
          <a:xfrm>
            <a:off x="5493033" y="3431626"/>
            <a:ext cx="23545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@sqlbobscot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inkedin, social icon">
            <a:extLst>
              <a:ext uri="{FF2B5EF4-FFF2-40B4-BE49-F238E27FC236}">
                <a16:creationId xmlns:a16="http://schemas.microsoft.com/office/drawing/2014/main" id="{6D49B0B8-150E-42F5-9816-80DF34FF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17" y="4465741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A226A-FC0F-469F-8460-4CBBB5638A14}"/>
              </a:ext>
            </a:extLst>
          </p:cNvPr>
          <p:cNvSpPr/>
          <p:nvPr/>
        </p:nvSpPr>
        <p:spPr>
          <a:xfrm>
            <a:off x="5001286" y="4462546"/>
            <a:ext cx="71640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https://www.linkedin.com/in/rwlpfrench/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9B412-F5CD-45C0-AC11-A0D8D7578ECC}"/>
              </a:ext>
            </a:extLst>
          </p:cNvPr>
          <p:cNvSpPr/>
          <p:nvPr/>
        </p:nvSpPr>
        <p:spPr>
          <a:xfrm>
            <a:off x="5493033" y="5618308"/>
            <a:ext cx="4830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https://www.qnrl.com/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4778062" y="100480"/>
            <a:ext cx="50484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4307593" y="1239692"/>
            <a:ext cx="6484231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Chief Power BI Nerd at Quor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Sunny Glasgow, Scotland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7F610F0-6A5A-4642-8E01-7C12D39D1F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20" y="5441272"/>
            <a:ext cx="1132484" cy="942575"/>
          </a:xfrm>
          <a:prstGeom prst="rect">
            <a:avLst/>
          </a:prstGeom>
        </p:spPr>
      </p:pic>
      <p:pic>
        <p:nvPicPr>
          <p:cNvPr id="4" name="Picture 3" descr="A person with a beard smiling&#10;&#10;Description automatically generated">
            <a:extLst>
              <a:ext uri="{FF2B5EF4-FFF2-40B4-BE49-F238E27FC236}">
                <a16:creationId xmlns:a16="http://schemas.microsoft.com/office/drawing/2014/main" id="{D3FE98CA-71D2-10DA-DC50-662E9B9CD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3" y="1008417"/>
            <a:ext cx="4044719" cy="460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0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A6CC72D8-F09A-74D8-D6C8-3782326A2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55" y="0"/>
            <a:ext cx="5167489" cy="5167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608D39-D9AC-CB81-0073-8C341ACECDD3}"/>
              </a:ext>
            </a:extLst>
          </p:cNvPr>
          <p:cNvSpPr txBox="1"/>
          <p:nvPr/>
        </p:nvSpPr>
        <p:spPr>
          <a:xfrm>
            <a:off x="2241195" y="5167489"/>
            <a:ext cx="77096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/>
              <a:t>https://bit.ly/3MXxL1g</a:t>
            </a:r>
          </a:p>
        </p:txBody>
      </p:sp>
    </p:spTree>
    <p:extLst>
      <p:ext uri="{BB962C8B-B14F-4D97-AF65-F5344CB8AC3E}">
        <p14:creationId xmlns:p14="http://schemas.microsoft.com/office/powerpoint/2010/main" val="1391110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11A46831-8F19-4BC1-AB17-FC6B3DA2DA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8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road&#10;&#10;Description automatically generated with low confidence">
            <a:extLst>
              <a:ext uri="{FF2B5EF4-FFF2-40B4-BE49-F238E27FC236}">
                <a16:creationId xmlns:a16="http://schemas.microsoft.com/office/drawing/2014/main" id="{DC624150-5CAD-5F6C-8907-462DB60F46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84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9C4E0A-64A7-48E8-8AE1-30E5B738A9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48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lass of red wine&#10;&#10;Description automatically generated with low confidence">
            <a:extLst>
              <a:ext uri="{FF2B5EF4-FFF2-40B4-BE49-F238E27FC236}">
                <a16:creationId xmlns:a16="http://schemas.microsoft.com/office/drawing/2014/main" id="{E8B88237-978E-B8A7-E65A-84A539EE99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912AB1-EF17-4BD0-BA07-09C2521E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1B18706E-4590-42C5-B09B-F549E0A7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06" y="2255291"/>
            <a:ext cx="2030105" cy="20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61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8BEAABD-CA54-4E11-8888-1AC259278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6F62A0AA-9A77-4DB4-B8D3-5B41B12C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968" y="1936162"/>
            <a:ext cx="1910572" cy="19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4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37A2307C-EA3F-4CBB-8C03-B2861492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4E62F5F0-F07C-4F42-9263-C3A10FBAA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7360" y="2039112"/>
            <a:ext cx="2779776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2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905502-F5B1-4C05-BFC4-DF0567EF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Graphic 5" descr="Badge 4 with solid fill">
            <a:extLst>
              <a:ext uri="{FF2B5EF4-FFF2-40B4-BE49-F238E27FC236}">
                <a16:creationId xmlns:a16="http://schemas.microsoft.com/office/drawing/2014/main" id="{B87825B0-9B44-2EBF-D050-2B8906B06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2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A6CC72D8-F09A-74D8-D6C8-3782326A2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55" y="0"/>
            <a:ext cx="5167489" cy="5167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608D39-D9AC-CB81-0073-8C341ACECDD3}"/>
              </a:ext>
            </a:extLst>
          </p:cNvPr>
          <p:cNvSpPr txBox="1"/>
          <p:nvPr/>
        </p:nvSpPr>
        <p:spPr>
          <a:xfrm>
            <a:off x="2241195" y="5167489"/>
            <a:ext cx="77096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/>
              <a:t>https://bit.ly/3MXxL1g</a:t>
            </a:r>
          </a:p>
        </p:txBody>
      </p:sp>
    </p:spTree>
    <p:extLst>
      <p:ext uri="{BB962C8B-B14F-4D97-AF65-F5344CB8AC3E}">
        <p14:creationId xmlns:p14="http://schemas.microsoft.com/office/powerpoint/2010/main" val="235559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39BC7BC-B735-2987-61D9-B4B94CA9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5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912AB1-EF17-4BD0-BA07-09C2521E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1B18706E-4590-42C5-B09B-F549E0A7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06" y="2255291"/>
            <a:ext cx="2030105" cy="20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6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9E4E3DD-BE05-4757-A495-9FE5D25BC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9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&#10;&#10;Description automatically generated">
            <a:extLst>
              <a:ext uri="{FF2B5EF4-FFF2-40B4-BE49-F238E27FC236}">
                <a16:creationId xmlns:a16="http://schemas.microsoft.com/office/drawing/2014/main" id="{2905F2A8-A403-47D0-B333-CCBFC0D0F0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1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09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0F36F-54AD-4276-847A-C0605F4EA16D}"/>
              </a:ext>
            </a:extLst>
          </p:cNvPr>
          <p:cNvSpPr/>
          <p:nvPr/>
        </p:nvSpPr>
        <p:spPr>
          <a:xfrm>
            <a:off x="171450" y="728260"/>
            <a:ext cx="11849100" cy="54014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happens when you hear </a:t>
            </a:r>
            <a:r>
              <a:rPr lang="en-US" sz="11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read a story?</a:t>
            </a:r>
            <a:endParaRPr lang="en-US" sz="11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4272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0F9D78-D105-4CAE-9592-407D1A4CC7F7}"/>
              </a:ext>
            </a:extLst>
          </p:cNvPr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Stories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E.g. Books, Films, TV, Audiobooks,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AA3C43-7A7A-4FFD-8FDE-2D5D00A77B8E}"/>
              </a:ext>
            </a:extLst>
          </p:cNvPr>
          <p:cNvGrpSpPr/>
          <p:nvPr/>
        </p:nvGrpSpPr>
        <p:grpSpPr>
          <a:xfrm>
            <a:off x="0" y="1754326"/>
            <a:ext cx="12192000" cy="5029200"/>
            <a:chOff x="0" y="1754326"/>
            <a:chExt cx="12192000" cy="5029200"/>
          </a:xfrm>
        </p:grpSpPr>
        <p:pic>
          <p:nvPicPr>
            <p:cNvPr id="3" name="Graphic 2" descr="Brain in head outline">
              <a:extLst>
                <a:ext uri="{FF2B5EF4-FFF2-40B4-BE49-F238E27FC236}">
                  <a16:creationId xmlns:a16="http://schemas.microsoft.com/office/drawing/2014/main" id="{7F672987-41EE-4123-9376-7E813270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1325" y="1754326"/>
              <a:ext cx="3349349" cy="33493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84B8D4-A1E7-4714-B1B2-7CB4F416DE80}"/>
                </a:ext>
              </a:extLst>
            </p:cNvPr>
            <p:cNvSpPr/>
            <p:nvPr/>
          </p:nvSpPr>
          <p:spPr>
            <a:xfrm>
              <a:off x="0" y="5029200"/>
              <a:ext cx="12192000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They cause oxytocin to be released.</a:t>
              </a:r>
              <a:br>
                <a:rPr lang="en-US" sz="5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(feel good hormone)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39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person&#10;&#10;Description automatically generated">
            <a:extLst>
              <a:ext uri="{FF2B5EF4-FFF2-40B4-BE49-F238E27FC236}">
                <a16:creationId xmlns:a16="http://schemas.microsoft.com/office/drawing/2014/main" id="{0D0ACCB3-EBA3-43AC-AB15-9A571E636A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6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7CA676CB-00F3-48D2-9435-4F5A6C52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79" y="228600"/>
            <a:ext cx="800904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kissing&#10;&#10;Description automatically generated with low confidence">
            <a:extLst>
              <a:ext uri="{FF2B5EF4-FFF2-40B4-BE49-F238E27FC236}">
                <a16:creationId xmlns:a16="http://schemas.microsoft.com/office/drawing/2014/main" id="{9D15F057-11DA-47D7-8692-EB09D6CC7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42" y="1123527"/>
            <a:ext cx="818631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blue&#10;&#10;Description automatically generated">
            <a:extLst>
              <a:ext uri="{FF2B5EF4-FFF2-40B4-BE49-F238E27FC236}">
                <a16:creationId xmlns:a16="http://schemas.microsoft.com/office/drawing/2014/main" id="{5297A86B-5C39-EE74-F3F5-F5EC82C1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45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EB5F21-5FFB-4871-A30B-E8D40E4983DE}"/>
              </a:ext>
            </a:extLst>
          </p:cNvPr>
          <p:cNvSpPr/>
          <p:nvPr/>
        </p:nvSpPr>
        <p:spPr>
          <a:xfrm>
            <a:off x="2591292" y="0"/>
            <a:ext cx="7009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Storie</a:t>
            </a:r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 can make us…….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AEB70-E04E-4B8E-AAF6-88039A272B75}"/>
              </a:ext>
            </a:extLst>
          </p:cNvPr>
          <p:cNvSpPr/>
          <p:nvPr/>
        </p:nvSpPr>
        <p:spPr>
          <a:xfrm>
            <a:off x="3383332" y="1752600"/>
            <a:ext cx="542533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Feel emotions?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7FF45D-4342-4F78-AE77-80CB112FFE2A}"/>
              </a:ext>
            </a:extLst>
          </p:cNvPr>
          <p:cNvSpPr/>
          <p:nvPr/>
        </p:nvSpPr>
        <p:spPr>
          <a:xfrm>
            <a:off x="328073" y="3333861"/>
            <a:ext cx="1153585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 the scenes in our minds eye?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993238-27F1-43FE-90A7-1C8FC454511A}"/>
              </a:ext>
            </a:extLst>
          </p:cNvPr>
          <p:cNvSpPr/>
          <p:nvPr/>
        </p:nvSpPr>
        <p:spPr>
          <a:xfrm>
            <a:off x="1769910" y="4953000"/>
            <a:ext cx="840826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Hear what is described?</a:t>
            </a:r>
          </a:p>
        </p:txBody>
      </p:sp>
    </p:spTree>
    <p:extLst>
      <p:ext uri="{BB962C8B-B14F-4D97-AF65-F5344CB8AC3E}">
        <p14:creationId xmlns:p14="http://schemas.microsoft.com/office/powerpoint/2010/main" val="40742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floor, person, indoor&#10;&#10;Description automatically generated">
            <a:extLst>
              <a:ext uri="{FF2B5EF4-FFF2-40B4-BE49-F238E27FC236}">
                <a16:creationId xmlns:a16="http://schemas.microsoft.com/office/drawing/2014/main" id="{29CFD060-CC44-4E59-A270-098B2B937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2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B93D1098-7379-8DC6-CC9A-C7EE17B3A1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"/>
            <a:ext cx="12192000" cy="68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0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server room&#10;&#10;Description automatically generated">
            <a:extLst>
              <a:ext uri="{FF2B5EF4-FFF2-40B4-BE49-F238E27FC236}">
                <a16:creationId xmlns:a16="http://schemas.microsoft.com/office/drawing/2014/main" id="{26EE3D62-ABC2-4FCA-F8DF-9CA6CC12E7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86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word on a red background&#10;&#10;Description automatically generated">
            <a:extLst>
              <a:ext uri="{FF2B5EF4-FFF2-40B4-BE49-F238E27FC236}">
                <a16:creationId xmlns:a16="http://schemas.microsoft.com/office/drawing/2014/main" id="{5A01B926-E14E-E923-0716-09FA377F5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5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op view of a wooden block with the number one written on it and the block is on a yellow surface">
            <a:extLst>
              <a:ext uri="{FF2B5EF4-FFF2-40B4-BE49-F238E27FC236}">
                <a16:creationId xmlns:a16="http://schemas.microsoft.com/office/drawing/2014/main" id="{B397CA12-FD8A-38CC-488F-3B3A1CE5A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4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01AC1FEA-DB1F-36CD-CA34-C76B4D3E1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2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itting on a bench with his head in his hands&#10;&#10;Description automatically generated">
            <a:extLst>
              <a:ext uri="{FF2B5EF4-FFF2-40B4-BE49-F238E27FC236}">
                <a16:creationId xmlns:a16="http://schemas.microsoft.com/office/drawing/2014/main" id="{3F158631-7256-5DFB-9D0A-D6D5D022E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40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vest and tie using a computer&#10;&#10;Description automatically generated">
            <a:extLst>
              <a:ext uri="{FF2B5EF4-FFF2-40B4-BE49-F238E27FC236}">
                <a16:creationId xmlns:a16="http://schemas.microsoft.com/office/drawing/2014/main" id="{97AC0224-BCE8-FF81-E949-EB45D67F83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83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curly hair and glasses smiling&#10;&#10;Description automatically generated">
            <a:extLst>
              <a:ext uri="{FF2B5EF4-FFF2-40B4-BE49-F238E27FC236}">
                <a16:creationId xmlns:a16="http://schemas.microsoft.com/office/drawing/2014/main" id="{4C7CC2D1-EC17-8F38-A97B-DD595FABF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4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glasses with liquid in them&#10;&#10;Description automatically generated with medium confidence">
            <a:extLst>
              <a:ext uri="{FF2B5EF4-FFF2-40B4-BE49-F238E27FC236}">
                <a16:creationId xmlns:a16="http://schemas.microsoft.com/office/drawing/2014/main" id="{91EFD731-D7FE-47EB-82C2-E2944AF9A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262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op view of a wooden block with the number one written on it and the block is on a yellow surface">
            <a:extLst>
              <a:ext uri="{FF2B5EF4-FFF2-40B4-BE49-F238E27FC236}">
                <a16:creationId xmlns:a16="http://schemas.microsoft.com/office/drawing/2014/main" id="{B397CA12-FD8A-38CC-488F-3B3A1CE5A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2908F12F-85CE-4691-EEB2-74EA64B48B76}"/>
              </a:ext>
            </a:extLst>
          </p:cNvPr>
          <p:cNvSpPr/>
          <p:nvPr/>
        </p:nvSpPr>
        <p:spPr>
          <a:xfrm>
            <a:off x="2270234" y="-176048"/>
            <a:ext cx="7399283" cy="6542690"/>
          </a:xfrm>
          <a:prstGeom prst="mathMultiply">
            <a:avLst>
              <a:gd name="adj1" fmla="val 7125"/>
            </a:avLst>
          </a:prstGeom>
          <a:solidFill>
            <a:srgbClr val="2CA6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10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broken plate&#10;&#10;Description automatically generated">
            <a:extLst>
              <a:ext uri="{FF2B5EF4-FFF2-40B4-BE49-F238E27FC236}">
                <a16:creationId xmlns:a16="http://schemas.microsoft.com/office/drawing/2014/main" id="{E5B33C75-E440-31B8-F22C-A5DEB4499F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65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01AC1FEA-DB1F-36CD-CA34-C76B4D3E1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64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word on a purple background&#10;&#10;Description automatically generated">
            <a:extLst>
              <a:ext uri="{FF2B5EF4-FFF2-40B4-BE49-F238E27FC236}">
                <a16:creationId xmlns:a16="http://schemas.microsoft.com/office/drawing/2014/main" id="{8FD2CEC3-0451-2330-6BF2-B1F712AB4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82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01AC1FEA-DB1F-36CD-CA34-C76B4D3E1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68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B93D1098-7379-8DC6-CC9A-C7EE17B3A1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"/>
            <a:ext cx="12192000" cy="68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20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looking at his watch&#10;&#10;Description automatically generated">
            <a:extLst>
              <a:ext uri="{FF2B5EF4-FFF2-40B4-BE49-F238E27FC236}">
                <a16:creationId xmlns:a16="http://schemas.microsoft.com/office/drawing/2014/main" id="{1D6134F5-3A1A-1CA4-D4A8-8275CBAF3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750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900397-DBAB-A94B-4AB4-41D3CD03F931}"/>
              </a:ext>
            </a:extLst>
          </p:cNvPr>
          <p:cNvSpPr/>
          <p:nvPr/>
        </p:nvSpPr>
        <p:spPr>
          <a:xfrm>
            <a:off x="1821753" y="828288"/>
            <a:ext cx="8548494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100%</a:t>
            </a:r>
          </a:p>
          <a:p>
            <a:pPr algn="ctr"/>
            <a:r>
              <a:rPr lang="en-US" sz="1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1796264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wo cups of coffee on a table&#10;&#10;Description automatically generated">
            <a:extLst>
              <a:ext uri="{FF2B5EF4-FFF2-40B4-BE49-F238E27FC236}">
                <a16:creationId xmlns:a16="http://schemas.microsoft.com/office/drawing/2014/main" id="{B76E0C2D-F76C-ABA6-EE48-F3007886DF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69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people sitting in a restaurant&#10;&#10;Description automatically generated">
            <a:extLst>
              <a:ext uri="{FF2B5EF4-FFF2-40B4-BE49-F238E27FC236}">
                <a16:creationId xmlns:a16="http://schemas.microsoft.com/office/drawing/2014/main" id="{D8F1AB21-C727-DA2B-0D5D-EDD870FFDA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E63834-1969-D9B9-868C-A9320089A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77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espresso machine pouring coffee into cups&#10;&#10;Description automatically generated">
            <a:extLst>
              <a:ext uri="{FF2B5EF4-FFF2-40B4-BE49-F238E27FC236}">
                <a16:creationId xmlns:a16="http://schemas.microsoft.com/office/drawing/2014/main" id="{CB27BCD9-D249-02A5-15C7-AF35A6600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26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D81FBF2-0C92-482E-B5B8-C1918D9A6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4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490846A-0C76-4558-A971-02FC929BB5C7}"/>
              </a:ext>
            </a:extLst>
          </p:cNvPr>
          <p:cNvGrpSpPr/>
          <p:nvPr/>
        </p:nvGrpSpPr>
        <p:grpSpPr>
          <a:xfrm>
            <a:off x="304800" y="5486400"/>
            <a:ext cx="3276600" cy="874931"/>
            <a:chOff x="304800" y="5486400"/>
            <a:chExt cx="3276600" cy="87493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1727C30-341A-4C8B-99AB-BC92C4F61D46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" y="5486400"/>
              <a:ext cx="3276600" cy="0"/>
            </a:xfrm>
            <a:prstGeom prst="line">
              <a:avLst/>
            </a:prstGeom>
            <a:ln w="1270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1A1614-B564-4C41-BAFA-50032B621697}"/>
                </a:ext>
              </a:extLst>
            </p:cNvPr>
            <p:cNvSpPr txBox="1"/>
            <p:nvPr/>
          </p:nvSpPr>
          <p:spPr>
            <a:xfrm>
              <a:off x="381000" y="5715000"/>
              <a:ext cx="2209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Set up</a:t>
              </a:r>
              <a:br>
                <a:rPr lang="en-GB"/>
              </a:br>
              <a:r>
                <a:rPr lang="en-GB"/>
                <a:t>Intro to character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A8C1BA-E7AF-4B01-AD15-FCC6572D0214}"/>
              </a:ext>
            </a:extLst>
          </p:cNvPr>
          <p:cNvGrpSpPr/>
          <p:nvPr/>
        </p:nvGrpSpPr>
        <p:grpSpPr>
          <a:xfrm>
            <a:off x="1989484" y="838201"/>
            <a:ext cx="3660912" cy="4648199"/>
            <a:chOff x="1989484" y="838201"/>
            <a:chExt cx="3660912" cy="46481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8C8FD7-71BE-4EE0-AA02-E81582879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1400" y="838201"/>
              <a:ext cx="2068996" cy="4648199"/>
            </a:xfrm>
            <a:prstGeom prst="line">
              <a:avLst/>
            </a:prstGeom>
            <a:ln w="127000" cap="rnd" cmpd="sng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C720BE-1352-4184-BF47-A4785E4A6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1371599"/>
              <a:ext cx="1396447" cy="3048000"/>
            </a:xfrm>
            <a:prstGeom prst="line">
              <a:avLst/>
            </a:prstGeom>
            <a:ln w="127000" cap="rnd" cmpd="sng">
              <a:solidFill>
                <a:schemeClr val="accent2"/>
              </a:solidFill>
              <a:round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F947AD-2299-41E7-AC37-F635877B3B04}"/>
                </a:ext>
              </a:extLst>
            </p:cNvPr>
            <p:cNvSpPr txBox="1"/>
            <p:nvPr/>
          </p:nvSpPr>
          <p:spPr>
            <a:xfrm>
              <a:off x="1989484" y="2150165"/>
              <a:ext cx="1396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Rising</a:t>
              </a:r>
            </a:p>
            <a:p>
              <a:r>
                <a:rPr lang="en-GB"/>
                <a:t>Action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4FC1BE9-17F0-47AC-AD56-99BD75682E26}"/>
              </a:ext>
            </a:extLst>
          </p:cNvPr>
          <p:cNvSpPr txBox="1"/>
          <p:nvPr/>
        </p:nvSpPr>
        <p:spPr>
          <a:xfrm>
            <a:off x="5257800" y="228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Climax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58BEA9-9C8B-4263-9CE5-C790E3A7FE1C}"/>
              </a:ext>
            </a:extLst>
          </p:cNvPr>
          <p:cNvGrpSpPr/>
          <p:nvPr/>
        </p:nvGrpSpPr>
        <p:grpSpPr>
          <a:xfrm>
            <a:off x="5676900" y="838200"/>
            <a:ext cx="3415747" cy="2623929"/>
            <a:chOff x="5676900" y="838200"/>
            <a:chExt cx="3415747" cy="262392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F97BB2-6958-4EE7-A18A-2CCC0BC198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6900" y="838200"/>
              <a:ext cx="2373796" cy="2623929"/>
            </a:xfrm>
            <a:prstGeom prst="line">
              <a:avLst/>
            </a:prstGeom>
            <a:ln w="127000" cap="rnd" cmpd="sng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7A94A2-CE8D-458D-8117-9AE82B4907AA}"/>
                </a:ext>
              </a:extLst>
            </p:cNvPr>
            <p:cNvCxnSpPr>
              <a:cxnSpLocks/>
            </p:cNvCxnSpPr>
            <p:nvPr/>
          </p:nvCxnSpPr>
          <p:spPr>
            <a:xfrm>
              <a:off x="6324600" y="838200"/>
              <a:ext cx="2006047" cy="2247900"/>
            </a:xfrm>
            <a:prstGeom prst="line">
              <a:avLst/>
            </a:prstGeom>
            <a:ln w="127000" cap="rnd" cmpd="sng">
              <a:solidFill>
                <a:schemeClr val="accent2"/>
              </a:solidFill>
              <a:round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5C7089-F958-43F0-AD94-D8DFE2024C95}"/>
                </a:ext>
              </a:extLst>
            </p:cNvPr>
            <p:cNvSpPr txBox="1"/>
            <p:nvPr/>
          </p:nvSpPr>
          <p:spPr>
            <a:xfrm>
              <a:off x="7696200" y="1048433"/>
              <a:ext cx="1396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Falling</a:t>
              </a:r>
              <a:br>
                <a:rPr lang="en-GB"/>
              </a:br>
              <a:r>
                <a:rPr lang="en-GB"/>
                <a:t>Action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0BB366-8909-4DD8-8276-5D34352EE720}"/>
              </a:ext>
            </a:extLst>
          </p:cNvPr>
          <p:cNvGrpSpPr/>
          <p:nvPr/>
        </p:nvGrpSpPr>
        <p:grpSpPr>
          <a:xfrm>
            <a:off x="8077200" y="3462129"/>
            <a:ext cx="3505200" cy="560696"/>
            <a:chOff x="8077200" y="3462129"/>
            <a:chExt cx="3505200" cy="56069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48D0D16-C69A-4FDC-8627-382B836E8259}"/>
                </a:ext>
              </a:extLst>
            </p:cNvPr>
            <p:cNvCxnSpPr>
              <a:cxnSpLocks/>
            </p:cNvCxnSpPr>
            <p:nvPr/>
          </p:nvCxnSpPr>
          <p:spPr>
            <a:xfrm>
              <a:off x="8077200" y="3462129"/>
              <a:ext cx="3505200" cy="0"/>
            </a:xfrm>
            <a:prstGeom prst="line">
              <a:avLst/>
            </a:prstGeom>
            <a:ln w="1270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F842E9-BA2B-46EF-AC6F-455CDD7BD3DE}"/>
                </a:ext>
              </a:extLst>
            </p:cNvPr>
            <p:cNvSpPr txBox="1"/>
            <p:nvPr/>
          </p:nvSpPr>
          <p:spPr>
            <a:xfrm>
              <a:off x="9239250" y="3653493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34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bottle&#10;&#10;Description automatically generated with low confidence">
            <a:extLst>
              <a:ext uri="{FF2B5EF4-FFF2-40B4-BE49-F238E27FC236}">
                <a16:creationId xmlns:a16="http://schemas.microsoft.com/office/drawing/2014/main" id="{DBCD44D9-18D3-44F8-9F07-72E877F12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AD54D-599A-40D5-9793-706C42EFE180}"/>
              </a:ext>
            </a:extLst>
          </p:cNvPr>
          <p:cNvSpPr/>
          <p:nvPr/>
        </p:nvSpPr>
        <p:spPr>
          <a:xfrm>
            <a:off x="1" y="593467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Beginning</a:t>
            </a:r>
            <a:endParaRPr lang="en-US" sz="5400" b="0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08236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82217-7559-40AE-8267-F8210C1CF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28B6B-0E2B-4A72-85EE-CC86A5D2E8E2}"/>
              </a:ext>
            </a:extLst>
          </p:cNvPr>
          <p:cNvSpPr/>
          <p:nvPr/>
        </p:nvSpPr>
        <p:spPr>
          <a:xfrm>
            <a:off x="38491" y="2743189"/>
            <a:ext cx="5452529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Middle</a:t>
            </a:r>
            <a:endParaRPr lang="en-US" sz="5200" b="0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9035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3533A-F23C-413A-AF09-DCFFC93E7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AF38B-1D46-46E7-B3E9-F891FBC4EE5B}"/>
              </a:ext>
            </a:extLst>
          </p:cNvPr>
          <p:cNvSpPr/>
          <p:nvPr/>
        </p:nvSpPr>
        <p:spPr>
          <a:xfrm>
            <a:off x="9067800" y="2286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none" spc="0">
                <a:ln w="0"/>
                <a:solidFill>
                  <a:srgbClr val="2626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465077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utting board with vegetables and eggs&#10;&#10;Description automatically generated with low confidence">
            <a:extLst>
              <a:ext uri="{FF2B5EF4-FFF2-40B4-BE49-F238E27FC236}">
                <a16:creationId xmlns:a16="http://schemas.microsoft.com/office/drawing/2014/main" id="{432C91EE-3146-4A7A-AF04-66129DDF55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4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bottle&#10;&#10;Description automatically generated with low confidence">
            <a:extLst>
              <a:ext uri="{FF2B5EF4-FFF2-40B4-BE49-F238E27FC236}">
                <a16:creationId xmlns:a16="http://schemas.microsoft.com/office/drawing/2014/main" id="{DBCD44D9-18D3-44F8-9F07-72E877F12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AD54D-599A-40D5-9793-706C42EFE180}"/>
              </a:ext>
            </a:extLst>
          </p:cNvPr>
          <p:cNvSpPr/>
          <p:nvPr/>
        </p:nvSpPr>
        <p:spPr>
          <a:xfrm>
            <a:off x="1" y="593467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Beginning</a:t>
            </a:r>
            <a:endParaRPr lang="en-US" sz="5400" b="0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22415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F053E4-9A98-4011-9967-62DD6831571D}"/>
              </a:ext>
            </a:extLst>
          </p:cNvPr>
          <p:cNvSpPr/>
          <p:nvPr/>
        </p:nvSpPr>
        <p:spPr>
          <a:xfrm>
            <a:off x="2066690" y="1841369"/>
            <a:ext cx="8058617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143000" indent="-1143000" algn="ctr">
              <a:buFont typeface="Arial" panose="020B0604020202020204" pitchFamily="34" charset="0"/>
              <a:buChar char="•"/>
            </a:pPr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Problem?</a:t>
            </a:r>
          </a:p>
          <a:p>
            <a:pPr marL="1143000" indent="-1143000" algn="ctr">
              <a:buFont typeface="Arial" panose="020B0604020202020204" pitchFamily="34" charset="0"/>
              <a:buChar char="•"/>
            </a:pPr>
            <a:r>
              <a:rPr lang="en-US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Opportunity?</a:t>
            </a:r>
          </a:p>
          <a:p>
            <a:pPr marL="1143000" indent="-1143000" algn="ctr">
              <a:buFont typeface="Arial" panose="020B0604020202020204" pitchFamily="34" charset="0"/>
              <a:buChar char="•"/>
            </a:pPr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Discovery?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76C4F-07BC-4EB6-A544-561C669E3A9F}"/>
              </a:ext>
            </a:extLst>
          </p:cNvPr>
          <p:cNvSpPr txBox="1"/>
          <p:nvPr/>
        </p:nvSpPr>
        <p:spPr>
          <a:xfrm>
            <a:off x="1066799" y="0"/>
            <a:ext cx="10058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 up the story</a:t>
            </a:r>
          </a:p>
        </p:txBody>
      </p:sp>
    </p:spTree>
    <p:extLst>
      <p:ext uri="{BB962C8B-B14F-4D97-AF65-F5344CB8AC3E}">
        <p14:creationId xmlns:p14="http://schemas.microsoft.com/office/powerpoint/2010/main" val="337811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635D4A-66E3-46E9-91B7-8BAA02E9CEB0}"/>
              </a:ext>
            </a:extLst>
          </p:cNvPr>
          <p:cNvSpPr txBox="1"/>
          <p:nvPr/>
        </p:nvSpPr>
        <p:spPr>
          <a:xfrm>
            <a:off x="0" y="4231205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rgbClr val="5D3A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</a:t>
            </a:r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the story’s </a:t>
            </a:r>
            <a:r>
              <a:rPr lang="en-US" sz="8000" b="1" dirty="0">
                <a:ln w="0"/>
                <a:solidFill>
                  <a:srgbClr val="4B009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mentor?</a:t>
            </a:r>
            <a:endParaRPr lang="en-US" sz="8000" b="1" cap="none" spc="0" dirty="0">
              <a:ln w="0"/>
              <a:solidFill>
                <a:srgbClr val="4B009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2D675-5FDF-473F-A876-F81436A0102E}"/>
              </a:ext>
            </a:extLst>
          </p:cNvPr>
          <p:cNvSpPr txBox="1"/>
          <p:nvPr/>
        </p:nvSpPr>
        <p:spPr>
          <a:xfrm>
            <a:off x="0" y="1538718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n w="0"/>
                <a:solidFill>
                  <a:srgbClr val="5D3A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the story's </a:t>
            </a:r>
            <a:r>
              <a:rPr lang="en-US" sz="8000" b="1" dirty="0">
                <a:ln w="0"/>
                <a:solidFill>
                  <a:srgbClr val="5D3A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hero?</a:t>
            </a:r>
          </a:p>
        </p:txBody>
      </p:sp>
    </p:spTree>
    <p:extLst>
      <p:ext uri="{BB962C8B-B14F-4D97-AF65-F5344CB8AC3E}">
        <p14:creationId xmlns:p14="http://schemas.microsoft.com/office/powerpoint/2010/main" val="189890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154A915-A302-0F49-F419-1D18A745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98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92407-E040-4198-931A-EEC4D6DA9BEB}"/>
              </a:ext>
            </a:extLst>
          </p:cNvPr>
          <p:cNvSpPr/>
          <p:nvPr/>
        </p:nvSpPr>
        <p:spPr>
          <a:xfrm>
            <a:off x="28575" y="1720840"/>
            <a:ext cx="1219200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Remember who your target is?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audience, are they the hero’s?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the data might be the hero you are revealing?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373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5AE587-7CA2-484B-81D1-58CC2D9F81AD}"/>
              </a:ext>
            </a:extLst>
          </p:cNvPr>
          <p:cNvSpPr/>
          <p:nvPr/>
        </p:nvSpPr>
        <p:spPr>
          <a:xfrm>
            <a:off x="0" y="50538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are the hero’s mentor?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A7D60-8596-4ED7-9E89-6C1763127DC5}"/>
              </a:ext>
            </a:extLst>
          </p:cNvPr>
          <p:cNvSpPr txBox="1"/>
          <p:nvPr/>
        </p:nvSpPr>
        <p:spPr>
          <a:xfrm>
            <a:off x="3048866" y="3680752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guide them and help them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realise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their potential.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287E7-D495-433C-975A-FDDDB3FAC587}"/>
              </a:ext>
            </a:extLst>
          </p:cNvPr>
          <p:cNvSpPr txBox="1"/>
          <p:nvPr/>
        </p:nvSpPr>
        <p:spPr>
          <a:xfrm>
            <a:off x="3048866" y="1585234"/>
            <a:ext cx="60942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Yoda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-&gt; Luke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Alfred -&gt; Batman</a:t>
            </a:r>
          </a:p>
        </p:txBody>
      </p:sp>
    </p:spTree>
    <p:extLst>
      <p:ext uri="{BB962C8B-B14F-4D97-AF65-F5344CB8AC3E}">
        <p14:creationId xmlns:p14="http://schemas.microsoft.com/office/powerpoint/2010/main" val="32331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82217-7559-40AE-8267-F8210C1CF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28B6B-0E2B-4A72-85EE-CC86A5D2E8E2}"/>
              </a:ext>
            </a:extLst>
          </p:cNvPr>
          <p:cNvSpPr/>
          <p:nvPr/>
        </p:nvSpPr>
        <p:spPr>
          <a:xfrm>
            <a:off x="38491" y="2743189"/>
            <a:ext cx="5452529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Middle</a:t>
            </a:r>
            <a:endParaRPr lang="en-US" sz="5200" b="0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32959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iller&#10;&#10;Description automatically generated">
            <a:extLst>
              <a:ext uri="{FF2B5EF4-FFF2-40B4-BE49-F238E27FC236}">
                <a16:creationId xmlns:a16="http://schemas.microsoft.com/office/drawing/2014/main" id="{66BEACAA-F45A-44FD-AF0D-4CA729A4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47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tching, dark&#10;&#10;Description automatically generated">
            <a:extLst>
              <a:ext uri="{FF2B5EF4-FFF2-40B4-BE49-F238E27FC236}">
                <a16:creationId xmlns:a16="http://schemas.microsoft.com/office/drawing/2014/main" id="{283B145A-EDE3-4751-AE9D-A74A887110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807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99E218-07EA-45C9-B7C4-A0BAA820E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02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3533A-F23C-413A-AF09-DCFFC93E7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AF38B-1D46-46E7-B3E9-F891FBC4EE5B}"/>
              </a:ext>
            </a:extLst>
          </p:cNvPr>
          <p:cNvSpPr/>
          <p:nvPr/>
        </p:nvSpPr>
        <p:spPr>
          <a:xfrm>
            <a:off x="9067800" y="2286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none" spc="0">
                <a:ln w="0"/>
                <a:solidFill>
                  <a:srgbClr val="2626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39940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&#10;&#10;Description automatically generated with low confidence">
            <a:extLst>
              <a:ext uri="{FF2B5EF4-FFF2-40B4-BE49-F238E27FC236}">
                <a16:creationId xmlns:a16="http://schemas.microsoft.com/office/drawing/2014/main" id="{B73A47A4-67A6-4703-8668-191C6EE3ED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264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594962C-2081-415F-868D-C1CC28656C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45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99A2B34-B065-49DE-9181-33422E2C49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08" y="0"/>
            <a:ext cx="10353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6CEC85-F224-400D-AFEF-62234B7684F1}"/>
              </a:ext>
            </a:extLst>
          </p:cNvPr>
          <p:cNvSpPr/>
          <p:nvPr/>
        </p:nvSpPr>
        <p:spPr>
          <a:xfrm>
            <a:off x="-1" y="197346"/>
            <a:ext cx="12192001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chemeClr val="accent1"/>
                </a:solidFill>
              </a:rPr>
              <a:t>Storytelling has no place in business</a:t>
            </a:r>
            <a:endParaRPr lang="en-US" sz="13800" b="0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413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range, half&#10;&#10;Description automatically generated">
            <a:extLst>
              <a:ext uri="{FF2B5EF4-FFF2-40B4-BE49-F238E27FC236}">
                <a16:creationId xmlns:a16="http://schemas.microsoft.com/office/drawing/2014/main" id="{F13570A6-69F8-418B-8F11-C7823ADE47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82" y="0"/>
            <a:ext cx="10354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92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4B1-B9FE-494B-A2B8-826E1D8D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2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latin typeface="+mn-lt"/>
              </a:rPr>
              <a:t>Act one –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BC28-94C7-422F-A6DF-96B6B278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3" y="1997436"/>
            <a:ext cx="10515600" cy="1431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400" b="1" dirty="0"/>
              <a:t>Opportunity</a:t>
            </a:r>
          </a:p>
          <a:p>
            <a:pPr lvl="1"/>
            <a:r>
              <a:rPr lang="en-GB" sz="4000" dirty="0"/>
              <a:t>Value of aluminium has increased significantly.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D6B33B-B753-4F4B-BD17-5B2932742B4E}"/>
              </a:ext>
            </a:extLst>
          </p:cNvPr>
          <p:cNvSpPr txBox="1">
            <a:spLocks/>
          </p:cNvSpPr>
          <p:nvPr/>
        </p:nvSpPr>
        <p:spPr>
          <a:xfrm>
            <a:off x="536863" y="4378326"/>
            <a:ext cx="10515600" cy="1295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Challenge</a:t>
            </a:r>
          </a:p>
          <a:p>
            <a:pPr lvl="1"/>
            <a:r>
              <a:rPr lang="en-GB" sz="4000" dirty="0"/>
              <a:t>Potholes claims costs increasing each year.</a:t>
            </a:r>
          </a:p>
        </p:txBody>
      </p:sp>
    </p:spTree>
    <p:extLst>
      <p:ext uri="{BB962C8B-B14F-4D97-AF65-F5344CB8AC3E}">
        <p14:creationId xmlns:p14="http://schemas.microsoft.com/office/powerpoint/2010/main" val="143817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4B1-B9FE-494B-A2B8-826E1D8D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latin typeface="+mn-lt"/>
              </a:rPr>
              <a:t>Act Two – complication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BC28-94C7-422F-A6DF-96B6B278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91" y="1325563"/>
            <a:ext cx="10515600" cy="2143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Opportunity</a:t>
            </a:r>
          </a:p>
          <a:p>
            <a:pPr lvl="1"/>
            <a:r>
              <a:rPr lang="en-GB" sz="3200" dirty="0"/>
              <a:t>Not easy to access the metal in recycling bins</a:t>
            </a:r>
          </a:p>
          <a:p>
            <a:pPr lvl="1"/>
            <a:r>
              <a:rPr lang="en-GB" sz="3200" dirty="0"/>
              <a:t>Analysis shows can generate a lot of money for council</a:t>
            </a:r>
          </a:p>
          <a:p>
            <a:pPr lvl="1"/>
            <a:r>
              <a:rPr lang="en-GB" sz="3200" dirty="0"/>
              <a:t>Top 3 reclaimers are willing to invest in new processes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21464F-1DA2-4FE9-BA80-7291E0F4F709}"/>
              </a:ext>
            </a:extLst>
          </p:cNvPr>
          <p:cNvSpPr txBox="1">
            <a:spLocks/>
          </p:cNvSpPr>
          <p:nvPr/>
        </p:nvSpPr>
        <p:spPr>
          <a:xfrm>
            <a:off x="619991" y="4156220"/>
            <a:ext cx="11475027" cy="1839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400" b="1" dirty="0"/>
              <a:t>Challenge</a:t>
            </a:r>
          </a:p>
          <a:p>
            <a:pPr lvl="1">
              <a:lnSpc>
                <a:spcPct val="120000"/>
              </a:lnSpc>
            </a:pPr>
            <a:r>
              <a:rPr lang="en-GB" sz="12800" dirty="0"/>
              <a:t>Can now predict with 80% accuracy when will occur and where</a:t>
            </a:r>
          </a:p>
          <a:p>
            <a:pPr lvl="1">
              <a:lnSpc>
                <a:spcPct val="120000"/>
              </a:lnSpc>
            </a:pPr>
            <a:r>
              <a:rPr lang="en-GB" sz="12800" dirty="0"/>
              <a:t>Same sites consistently generate claims against the council</a:t>
            </a:r>
          </a:p>
          <a:p>
            <a:pPr lvl="1">
              <a:lnSpc>
                <a:spcPct val="120000"/>
              </a:lnSpc>
            </a:pPr>
            <a:r>
              <a:rPr lang="en-GB" sz="12800" dirty="0"/>
              <a:t>Resurfacing costs less than claims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5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4B1-B9FE-494B-A2B8-826E1D8D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latin typeface="+mn-lt"/>
              </a:rPr>
              <a:t>Act Three – Resolution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C6CDC-F0CF-4F62-8E3B-202E0C05C43C}"/>
              </a:ext>
            </a:extLst>
          </p:cNvPr>
          <p:cNvSpPr txBox="1"/>
          <p:nvPr/>
        </p:nvSpPr>
        <p:spPr>
          <a:xfrm>
            <a:off x="399393" y="4110558"/>
            <a:ext cx="110964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People living in city will see the </a:t>
            </a:r>
            <a:r>
              <a:rPr lang="en-GB" sz="2800" b="1" dirty="0">
                <a:solidFill>
                  <a:srgbClr val="FF0000"/>
                </a:solidFill>
              </a:rPr>
              <a:t>proactive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800" b="1" dirty="0">
                <a:solidFill>
                  <a:srgbClr val="FF0000"/>
                </a:solidFill>
              </a:rPr>
              <a:t>actions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 being taken by council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Reduce money spent on claims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Call to action – create dedicated road resurfacing crew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572A8-AEA5-4765-A9D1-A3E4CBDC4C95}"/>
              </a:ext>
            </a:extLst>
          </p:cNvPr>
          <p:cNvSpPr txBox="1"/>
          <p:nvPr/>
        </p:nvSpPr>
        <p:spPr>
          <a:xfrm>
            <a:off x="696191" y="1490008"/>
            <a:ext cx="107996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Opportunity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Engaging with aluminium reclaiming, with creating </a:t>
            </a:r>
            <a:r>
              <a:rPr lang="en-GB" sz="2800" b="1" dirty="0">
                <a:solidFill>
                  <a:srgbClr val="FF0000"/>
                </a:solidFill>
              </a:rPr>
              <a:t>income stream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Add to </a:t>
            </a:r>
            <a:r>
              <a:rPr lang="en-GB" sz="2800" b="1" dirty="0">
                <a:solidFill>
                  <a:srgbClr val="FF0000"/>
                </a:solidFill>
              </a:rPr>
              <a:t>council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positive environmental portfolio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Call to action – set up contract with 1</a:t>
            </a:r>
            <a:r>
              <a:rPr lang="en-GB" sz="2800" b="1" baseline="30000" dirty="0">
                <a:solidFill>
                  <a:srgbClr val="FF0000"/>
                </a:solidFill>
              </a:rPr>
              <a:t>st</a:t>
            </a:r>
            <a:r>
              <a:rPr lang="en-GB" sz="2800" b="1" dirty="0">
                <a:solidFill>
                  <a:srgbClr val="FF0000"/>
                </a:solidFill>
              </a:rPr>
              <a:t> reclaiming company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6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92DEDE-3C15-4F9A-8F5D-E8B472BC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69" y="1783959"/>
            <a:ext cx="4870939" cy="288911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>
                <a:latin typeface="+mn-lt"/>
              </a:rPr>
              <a:t>Other story arcs are 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FAEB3-6265-4D1B-A469-DC33BAF550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6690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150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FE58EA-14CA-4FCE-BDE8-00F6BA41BAEC}"/>
              </a:ext>
            </a:extLst>
          </p:cNvPr>
          <p:cNvSpPr/>
          <p:nvPr/>
        </p:nvSpPr>
        <p:spPr>
          <a:xfrm>
            <a:off x="5054209" y="5445221"/>
            <a:ext cx="208358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</a:t>
            </a:r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08D3-2B43-46F1-8B51-DD0F5037A440}"/>
              </a:ext>
            </a:extLst>
          </p:cNvPr>
          <p:cNvSpPr/>
          <p:nvPr/>
        </p:nvSpPr>
        <p:spPr>
          <a:xfrm>
            <a:off x="4720175" y="2828835"/>
            <a:ext cx="275165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9FA66-737F-4194-8709-4CBD8F662946}"/>
              </a:ext>
            </a:extLst>
          </p:cNvPr>
          <p:cNvSpPr/>
          <p:nvPr/>
        </p:nvSpPr>
        <p:spPr>
          <a:xfrm>
            <a:off x="4260241" y="141191"/>
            <a:ext cx="36715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Narrative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6F42CD-EB24-4379-A2A0-CBBD9F2DF106}"/>
              </a:ext>
            </a:extLst>
          </p:cNvPr>
          <p:cNvCxnSpPr>
            <a:stCxn id="2" idx="0"/>
            <a:endCxn id="3" idx="2"/>
          </p:cNvCxnSpPr>
          <p:nvPr/>
        </p:nvCxnSpPr>
        <p:spPr>
          <a:xfrm flipV="1">
            <a:off x="6096001" y="4029164"/>
            <a:ext cx="0" cy="141605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0D9FF3-921D-4FCF-B986-FFB685B6753D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6096001" y="1341520"/>
            <a:ext cx="0" cy="1487315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369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CB5EDB-FD0B-4921-ACE6-823ADBF182F2}"/>
              </a:ext>
            </a:extLst>
          </p:cNvPr>
          <p:cNvSpPr/>
          <p:nvPr/>
        </p:nvSpPr>
        <p:spPr>
          <a:xfrm>
            <a:off x="2662752" y="1259175"/>
            <a:ext cx="6866495" cy="43396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Define</a:t>
            </a:r>
          </a:p>
          <a:p>
            <a:pPr algn="ctr"/>
            <a:r>
              <a:rPr lang="en-US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Narrative</a:t>
            </a:r>
            <a:endParaRPr lang="en-US" sz="1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3607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mammal&#10;&#10;Description automatically generated">
            <a:extLst>
              <a:ext uri="{FF2B5EF4-FFF2-40B4-BE49-F238E27FC236}">
                <a16:creationId xmlns:a16="http://schemas.microsoft.com/office/drawing/2014/main" id="{4184229C-9BE1-4AA7-94DF-B00F82E7CA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2F8D4A-3610-46EB-AE81-FB69DA0AD0FE}"/>
              </a:ext>
            </a:extLst>
          </p:cNvPr>
          <p:cNvSpPr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is the narrative of</a:t>
            </a:r>
            <a:br>
              <a:rPr lang="en-US" sz="52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2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Little Red Riding Hood?</a:t>
            </a:r>
            <a:endParaRPr lang="en-US" sz="52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68605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A96AB-3D86-4025-A7A9-551373311E46}"/>
              </a:ext>
            </a:extLst>
          </p:cNvPr>
          <p:cNvSpPr txBox="1"/>
          <p:nvPr/>
        </p:nvSpPr>
        <p:spPr>
          <a:xfrm>
            <a:off x="0" y="728260"/>
            <a:ext cx="121919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solidFill>
                  <a:srgbClr val="0070C0"/>
                </a:solidFill>
              </a:rPr>
              <a:t>Nice girls never listen to </a:t>
            </a:r>
          </a:p>
          <a:p>
            <a:pPr algn="ctr"/>
            <a:r>
              <a:rPr lang="en-GB" sz="11500" dirty="0">
                <a:solidFill>
                  <a:srgbClr val="0070C0"/>
                </a:solidFill>
              </a:rPr>
              <a:t>or talk to strangers</a:t>
            </a:r>
          </a:p>
        </p:txBody>
      </p:sp>
    </p:spTree>
    <p:extLst>
      <p:ext uri="{BB962C8B-B14F-4D97-AF65-F5344CB8AC3E}">
        <p14:creationId xmlns:p14="http://schemas.microsoft.com/office/powerpoint/2010/main" val="2396820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2.3.2819"/>
  <p:tag name="SLIDO_PRESENTATION_ID" val="00000000-0000-0000-0000-000000000000"/>
  <p:tag name="SLIDO_EVENT_UUID" val="91556800-becb-46a2-82ad-b8a6b9a31517"/>
  <p:tag name="SLIDO_EVENT_SECTION_UUID" val="c771bfe4-a2e7-4363-9ba7-35e51246218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CA500FF-637A-436E-A003-836B661120D5}">
  <we:reference id="wa104381335" version="1.0.0.1" store="en-US" storeType="OMEX"/>
  <we:alternateReferences>
    <we:reference id="WA104381335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4790</Words>
  <Application>Microsoft Office PowerPoint</Application>
  <PresentationFormat>Widescreen</PresentationFormat>
  <Paragraphs>1043</Paragraphs>
  <Slides>305</Slides>
  <Notes>187</Notes>
  <HiddenSlides>0</HiddenSlides>
  <MMClips>1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305</vt:i4>
      </vt:variant>
    </vt:vector>
  </HeadingPairs>
  <TitlesOfParts>
    <vt:vector size="326" baseType="lpstr">
      <vt:lpstr>Alegreya Sans</vt:lpstr>
      <vt:lpstr>-apple-system</vt:lpstr>
      <vt:lpstr>Arial</vt:lpstr>
      <vt:lpstr>Berlin Sans FB Demi</vt:lpstr>
      <vt:lpstr>Blackadder ITC</vt:lpstr>
      <vt:lpstr>Calibri</vt:lpstr>
      <vt:lpstr>Calibri Light</vt:lpstr>
      <vt:lpstr>Comic Sans MS</vt:lpstr>
      <vt:lpstr>Curlz MT</vt:lpstr>
      <vt:lpstr>Droid Sans</vt:lpstr>
      <vt:lpstr>Georgia Pro Cond Semibold</vt:lpstr>
      <vt:lpstr>Jokerman</vt:lpstr>
      <vt:lpstr>Kunstler Script</vt:lpstr>
      <vt:lpstr>Montserrat</vt:lpstr>
      <vt:lpstr>PlusJakartaSans</vt:lpstr>
      <vt:lpstr>PlusJakartaSans</vt:lpstr>
      <vt:lpstr>ReithSans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 one – situation</vt:lpstr>
      <vt:lpstr>Act Two – complication</vt:lpstr>
      <vt:lpstr>Act Three – Resolution</vt:lpstr>
      <vt:lpstr>Other story arcs are available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Robert French</cp:lastModifiedBy>
  <cp:revision>31</cp:revision>
  <dcterms:created xsi:type="dcterms:W3CDTF">2022-04-26T17:19:06Z</dcterms:created>
  <dcterms:modified xsi:type="dcterms:W3CDTF">2024-09-12T15:41:38Z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1.2.3.2819</vt:lpwstr>
  </property>
  <property fmtid="{D5CDD505-2E9C-101B-9397-08002B2CF9AE}" pid="3" name="MSIP_Label_249dd434-d51a-431d-9632-71b0679d7ba6_Enabled">
    <vt:lpwstr>true</vt:lpwstr>
  </property>
  <property fmtid="{D5CDD505-2E9C-101B-9397-08002B2CF9AE}" pid="4" name="MSIP_Label_249dd434-d51a-431d-9632-71b0679d7ba6_SetDate">
    <vt:lpwstr>2024-09-03T16:44:44Z</vt:lpwstr>
  </property>
  <property fmtid="{D5CDD505-2E9C-101B-9397-08002B2CF9AE}" pid="5" name="MSIP_Label_249dd434-d51a-431d-9632-71b0679d7ba6_Method">
    <vt:lpwstr>Standard</vt:lpwstr>
  </property>
  <property fmtid="{D5CDD505-2E9C-101B-9397-08002B2CF9AE}" pid="6" name="MSIP_Label_249dd434-d51a-431d-9632-71b0679d7ba6_Name">
    <vt:lpwstr>General</vt:lpwstr>
  </property>
  <property fmtid="{D5CDD505-2E9C-101B-9397-08002B2CF9AE}" pid="7" name="MSIP_Label_249dd434-d51a-431d-9632-71b0679d7ba6_SiteId">
    <vt:lpwstr>43ad7b98-e4ac-4313-9135-5e9a60cca7f0</vt:lpwstr>
  </property>
  <property fmtid="{D5CDD505-2E9C-101B-9397-08002B2CF9AE}" pid="8" name="MSIP_Label_249dd434-d51a-431d-9632-71b0679d7ba6_ActionId">
    <vt:lpwstr>10e45fae-495a-4a25-9996-fedc93b3c5d4</vt:lpwstr>
  </property>
  <property fmtid="{D5CDD505-2E9C-101B-9397-08002B2CF9AE}" pid="9" name="MSIP_Label_249dd434-d51a-431d-9632-71b0679d7ba6_ContentBits">
    <vt:lpwstr>0</vt:lpwstr>
  </property>
</Properties>
</file>